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  <p:sldMasterId id="2147483660" r:id="rId2"/>
  </p:sldMasterIdLst>
  <p:notesMasterIdLst>
    <p:notesMasterId r:id="rId32"/>
  </p:notesMasterIdLst>
  <p:handoutMasterIdLst>
    <p:handoutMasterId r:id="rId33"/>
  </p:handoutMasterIdLst>
  <p:sldIdLst>
    <p:sldId id="256" r:id="rId3"/>
    <p:sldId id="257" r:id="rId4"/>
    <p:sldId id="258" r:id="rId5"/>
    <p:sldId id="259" r:id="rId6"/>
    <p:sldId id="285" r:id="rId7"/>
    <p:sldId id="288" r:id="rId8"/>
    <p:sldId id="260" r:id="rId9"/>
    <p:sldId id="261" r:id="rId10"/>
    <p:sldId id="292" r:id="rId11"/>
    <p:sldId id="265" r:id="rId12"/>
    <p:sldId id="266" r:id="rId13"/>
    <p:sldId id="267" r:id="rId14"/>
    <p:sldId id="268" r:id="rId15"/>
    <p:sldId id="269" r:id="rId16"/>
    <p:sldId id="294" r:id="rId17"/>
    <p:sldId id="270" r:id="rId18"/>
    <p:sldId id="271" r:id="rId19"/>
    <p:sldId id="272" r:id="rId20"/>
    <p:sldId id="273" r:id="rId21"/>
    <p:sldId id="274" r:id="rId22"/>
    <p:sldId id="295" r:id="rId23"/>
    <p:sldId id="276" r:id="rId24"/>
    <p:sldId id="277" r:id="rId25"/>
    <p:sldId id="278" r:id="rId26"/>
    <p:sldId id="282" r:id="rId27"/>
    <p:sldId id="281" r:id="rId28"/>
    <p:sldId id="296" r:id="rId29"/>
    <p:sldId id="297" r:id="rId30"/>
    <p:sldId id="280" r:id="rId31"/>
  </p:sldIdLst>
  <p:sldSz cx="12192000" cy="6858000"/>
  <p:notesSz cx="6742113" cy="987266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4E74FF8-0615-48A5-9455-E15573057BE8}">
  <a:tblStyle styleId="{A4E74FF8-0615-48A5-9455-E15573057BE8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127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</a:tblStyle>
  <a:tblStyle styleId="{D7602365-D6EB-4997-AB7D-FF691B28A7D4}" styleName="Table_1"/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9525" y="0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8E434-C2A7-4BD2-B95F-62707E92AFCC}" type="datetimeFigureOut">
              <a:rPr lang="cs-CZ" smtClean="0"/>
              <a:t>03.10.2023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9525" y="9377363"/>
            <a:ext cx="29210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40AAD0-C89A-47F1-AD58-E54FE1281C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188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18971" y="0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409575" y="1233487"/>
            <a:ext cx="5922963" cy="333216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9377317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7108969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ftr" idx="11"/>
          </p:nvPr>
        </p:nvSpPr>
        <p:spPr>
          <a:xfrm>
            <a:off x="0" y="9377317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Shape 88"/>
          <p:cNvSpPr txBox="1">
            <a:spLocks noGrp="1"/>
          </p:cNvSpPr>
          <p:nvPr>
            <p:ph type="sldNum" idx="12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889149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9" name="Shape 169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398506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hape 176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7" name="Shape 177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218853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5" name="Shape 18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989695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Shape 19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30949102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1" name="Shape 201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001090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Shape 208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0440404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Shape 215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Shape 216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28633100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4" name="Shape 224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7758069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4396859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Shape 231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2" name="Shape 23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405366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Shape 97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164393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Shape 248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9827781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Shape 25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56" name="Shape 256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 txBox="1">
            <a:spLocks noGrp="1"/>
          </p:cNvSpPr>
          <p:nvPr>
            <p:ph type="ftr" idx="11"/>
          </p:nvPr>
        </p:nvSpPr>
        <p:spPr>
          <a:xfrm>
            <a:off x="0" y="9377317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8" name="Shape 258"/>
          <p:cNvSpPr txBox="1">
            <a:spLocks noGrp="1"/>
          </p:cNvSpPr>
          <p:nvPr>
            <p:ph type="sldNum" idx="12"/>
          </p:nvPr>
        </p:nvSpPr>
        <p:spPr>
          <a:xfrm>
            <a:off x="3818971" y="9377317"/>
            <a:ext cx="2921582" cy="4953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17114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9374802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1425878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06817253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17060606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Shape 273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4" name="Shape 274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4192028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2" name="Shape 282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3895877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5546955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Shape 11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7757869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409575" y="1233488"/>
            <a:ext cx="5922963" cy="3332162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05817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Shape 120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9150411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Shape 129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34256124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61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25" name="Shape 125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" name="Zástupný symbol pro zápatí 1"/>
          <p:cNvSpPr>
            <a:spLocks noGrp="1"/>
          </p:cNvSpPr>
          <p:nvPr>
            <p:ph type="ftr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1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cs-CZ" sz="1200" smtClean="0"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9</a:t>
            </a:fld>
            <a:endParaRPr lang="cs-CZ" sz="1200"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68700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74212" y="4751219"/>
            <a:ext cx="5393689" cy="388735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endParaRPr sz="12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Shape 161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22963" cy="3332162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</p:spTree>
    <p:extLst>
      <p:ext uri="{BB962C8B-B14F-4D97-AF65-F5344CB8AC3E}">
        <p14:creationId xmlns:p14="http://schemas.microsoft.com/office/powerpoint/2010/main" val="2524522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51309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/>
            </a:lvl1pPr>
            <a:lvl2pPr marL="457189" marR="0" indent="-12689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2pPr>
            <a:lvl3pPr marL="914377" marR="0" indent="-12677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3pPr>
            <a:lvl4pPr marL="1371566" marR="0" indent="-12665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4pPr>
            <a:lvl5pPr marL="1828754" marR="0" indent="-12654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5pPr>
            <a:lvl6pPr marL="2285943" marR="0" indent="-12643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6pPr>
            <a:lvl7pPr marL="2743131" marR="0" indent="-12631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7pPr>
            <a:lvl8pPr marL="3200320" marR="0" indent="-12619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8pPr>
            <a:lvl9pPr marL="3657509" marR="0" indent="-12608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759431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Záhlaví části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1850" y="1709740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1850" y="4589464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189" indent="-1268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377" indent="-12677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566" indent="-12665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754" indent="-12654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5943" indent="-12643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131" indent="-12631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320" indent="-12619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509" indent="-12608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29716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839787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189" indent="-12689" rtl="0">
              <a:spcBef>
                <a:spcPts val="0"/>
              </a:spcBef>
              <a:buFont typeface="Calibri"/>
              <a:buNone/>
              <a:defRPr/>
            </a:lvl2pPr>
            <a:lvl3pPr marL="914377" indent="-12677" rtl="0">
              <a:spcBef>
                <a:spcPts val="0"/>
              </a:spcBef>
              <a:buFont typeface="Calibri"/>
              <a:buNone/>
              <a:defRPr/>
            </a:lvl3pPr>
            <a:lvl4pPr marL="1371566" indent="-12665" rtl="0">
              <a:spcBef>
                <a:spcPts val="0"/>
              </a:spcBef>
              <a:buFont typeface="Calibri"/>
              <a:buNone/>
              <a:defRPr/>
            </a:lvl4pPr>
            <a:lvl5pPr marL="1828754" indent="-12654" rtl="0">
              <a:spcBef>
                <a:spcPts val="0"/>
              </a:spcBef>
              <a:buFont typeface="Calibri"/>
              <a:buNone/>
              <a:defRPr/>
            </a:lvl5pPr>
            <a:lvl6pPr marL="2285943" indent="-12643" rtl="0">
              <a:spcBef>
                <a:spcPts val="0"/>
              </a:spcBef>
              <a:buFont typeface="Calibri"/>
              <a:buNone/>
              <a:defRPr/>
            </a:lvl6pPr>
            <a:lvl7pPr marL="2743131" indent="-12631" rtl="0">
              <a:spcBef>
                <a:spcPts val="0"/>
              </a:spcBef>
              <a:buFont typeface="Calibri"/>
              <a:buNone/>
              <a:defRPr/>
            </a:lvl7pPr>
            <a:lvl8pPr marL="3200320" indent="-12619" rtl="0">
              <a:spcBef>
                <a:spcPts val="0"/>
              </a:spcBef>
              <a:buFont typeface="Calibri"/>
              <a:buNone/>
              <a:defRPr/>
            </a:lvl8pPr>
            <a:lvl9pPr marL="3657509" indent="-12608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189" indent="-12689" rtl="0">
              <a:spcBef>
                <a:spcPts val="0"/>
              </a:spcBef>
              <a:buFont typeface="Calibri"/>
              <a:buNone/>
              <a:defRPr/>
            </a:lvl2pPr>
            <a:lvl3pPr marL="914377" indent="-12677" rtl="0">
              <a:spcBef>
                <a:spcPts val="0"/>
              </a:spcBef>
              <a:buFont typeface="Calibri"/>
              <a:buNone/>
              <a:defRPr/>
            </a:lvl3pPr>
            <a:lvl4pPr marL="1371566" indent="-12665" rtl="0">
              <a:spcBef>
                <a:spcPts val="0"/>
              </a:spcBef>
              <a:buFont typeface="Calibri"/>
              <a:buNone/>
              <a:defRPr/>
            </a:lvl4pPr>
            <a:lvl5pPr marL="1828754" indent="-12654" rtl="0">
              <a:spcBef>
                <a:spcPts val="0"/>
              </a:spcBef>
              <a:buFont typeface="Calibri"/>
              <a:buNone/>
              <a:defRPr/>
            </a:lvl5pPr>
            <a:lvl6pPr marL="2285943" indent="-12643" rtl="0">
              <a:spcBef>
                <a:spcPts val="0"/>
              </a:spcBef>
              <a:buFont typeface="Calibri"/>
              <a:buNone/>
              <a:defRPr/>
            </a:lvl6pPr>
            <a:lvl7pPr marL="2743131" indent="-12631" rtl="0">
              <a:spcBef>
                <a:spcPts val="0"/>
              </a:spcBef>
              <a:buFont typeface="Calibri"/>
              <a:buNone/>
              <a:defRPr/>
            </a:lvl7pPr>
            <a:lvl8pPr marL="3200320" indent="-12619" rtl="0">
              <a:spcBef>
                <a:spcPts val="0"/>
              </a:spcBef>
              <a:buFont typeface="Calibri"/>
              <a:buNone/>
              <a:defRPr/>
            </a:lvl8pPr>
            <a:lvl9pPr marL="3657509" indent="-12608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46453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33380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5302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5183187" y="987426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189" indent="-12689" rtl="0">
              <a:spcBef>
                <a:spcPts val="0"/>
              </a:spcBef>
              <a:buFont typeface="Calibri"/>
              <a:buNone/>
              <a:defRPr/>
            </a:lvl2pPr>
            <a:lvl3pPr marL="914377" indent="-12677" rtl="0">
              <a:spcBef>
                <a:spcPts val="0"/>
              </a:spcBef>
              <a:buFont typeface="Calibri"/>
              <a:buNone/>
              <a:defRPr/>
            </a:lvl3pPr>
            <a:lvl4pPr marL="1371566" indent="-12665" rtl="0">
              <a:spcBef>
                <a:spcPts val="0"/>
              </a:spcBef>
              <a:buFont typeface="Calibri"/>
              <a:buNone/>
              <a:defRPr/>
            </a:lvl4pPr>
            <a:lvl5pPr marL="1828754" indent="-12654" rtl="0">
              <a:spcBef>
                <a:spcPts val="0"/>
              </a:spcBef>
              <a:buFont typeface="Calibri"/>
              <a:buNone/>
              <a:defRPr/>
            </a:lvl5pPr>
            <a:lvl6pPr marL="2285943" indent="-12643" rtl="0">
              <a:spcBef>
                <a:spcPts val="0"/>
              </a:spcBef>
              <a:buFont typeface="Calibri"/>
              <a:buNone/>
              <a:defRPr/>
            </a:lvl6pPr>
            <a:lvl7pPr marL="2743131" indent="-12631" rtl="0">
              <a:spcBef>
                <a:spcPts val="0"/>
              </a:spcBef>
              <a:buFont typeface="Calibri"/>
              <a:buNone/>
              <a:defRPr/>
            </a:lvl7pPr>
            <a:lvl8pPr marL="3200320" indent="-12619" rtl="0">
              <a:spcBef>
                <a:spcPts val="0"/>
              </a:spcBef>
              <a:buFont typeface="Calibri"/>
              <a:buNone/>
              <a:defRPr/>
            </a:lvl8pPr>
            <a:lvl9pPr marL="3657509" indent="-12608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17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rtl="0">
              <a:spcBef>
                <a:spcPts val="0"/>
              </a:spcBef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5183187" y="987426"/>
            <a:ext cx="6172199" cy="4873624"/>
          </a:xfrm>
          <a:prstGeom prst="rect">
            <a:avLst/>
          </a:prstGeom>
          <a:noFill/>
          <a:ln>
            <a:noFill/>
          </a:ln>
        </p:spPr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indent="0" rtl="0">
              <a:spcBef>
                <a:spcPts val="0"/>
              </a:spcBef>
              <a:buFont typeface="Calibri"/>
              <a:buNone/>
              <a:defRPr/>
            </a:lvl1pPr>
            <a:lvl2pPr marL="457189" indent="-12689" rtl="0">
              <a:spcBef>
                <a:spcPts val="0"/>
              </a:spcBef>
              <a:buFont typeface="Calibri"/>
              <a:buNone/>
              <a:defRPr/>
            </a:lvl2pPr>
            <a:lvl3pPr marL="914377" indent="-12677" rtl="0">
              <a:spcBef>
                <a:spcPts val="0"/>
              </a:spcBef>
              <a:buFont typeface="Calibri"/>
              <a:buNone/>
              <a:defRPr/>
            </a:lvl3pPr>
            <a:lvl4pPr marL="1371566" indent="-12665" rtl="0">
              <a:spcBef>
                <a:spcPts val="0"/>
              </a:spcBef>
              <a:buFont typeface="Calibri"/>
              <a:buNone/>
              <a:defRPr/>
            </a:lvl4pPr>
            <a:lvl5pPr marL="1828754" indent="-12654" rtl="0">
              <a:spcBef>
                <a:spcPts val="0"/>
              </a:spcBef>
              <a:buFont typeface="Calibri"/>
              <a:buNone/>
              <a:defRPr/>
            </a:lvl5pPr>
            <a:lvl6pPr marL="2285943" indent="-12643" rtl="0">
              <a:spcBef>
                <a:spcPts val="0"/>
              </a:spcBef>
              <a:buFont typeface="Calibri"/>
              <a:buNone/>
              <a:defRPr/>
            </a:lvl6pPr>
            <a:lvl7pPr marL="2743131" indent="-12631" rtl="0">
              <a:spcBef>
                <a:spcPts val="0"/>
              </a:spcBef>
              <a:buFont typeface="Calibri"/>
              <a:buNone/>
              <a:defRPr/>
            </a:lvl7pPr>
            <a:lvl8pPr marL="3200320" indent="-12619" rtl="0">
              <a:spcBef>
                <a:spcPts val="0"/>
              </a:spcBef>
              <a:buFont typeface="Calibri"/>
              <a:buNone/>
              <a:defRPr/>
            </a:lvl8pPr>
            <a:lvl9pPr marL="3657509" indent="-12608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826564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09030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5868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Dva obsah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Porovnání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9787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-1267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-1266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-126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-1264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-1263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-1261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-1260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3"/>
          </p:nvPr>
        </p:nvSpPr>
        <p:spPr>
          <a:xfrm>
            <a:off x="6172201" y="1681163"/>
            <a:ext cx="5183186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-1267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-1266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-126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-1264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-1263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-1261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-1260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4"/>
          </p:nvPr>
        </p:nvSpPr>
        <p:spPr>
          <a:xfrm>
            <a:off x="6172201" y="2505075"/>
            <a:ext cx="5183186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Pouze nadpi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bsah s titulkem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778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1143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635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1274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1275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1276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1277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1278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1279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-1267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-1266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-126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-1264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-1263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-1261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-1260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brázek s titulkem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-1267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-1266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-126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-1264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-1263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-1261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-1260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377" marR="0" lvl="2" indent="-1267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566" marR="0" lvl="3" indent="-1266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754" marR="0" lvl="4" indent="-1265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943" marR="0" lvl="5" indent="-1264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131" marR="0" lvl="6" indent="-1263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320" marR="0" lvl="7" indent="-1261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509" marR="0" lvl="8" indent="-1260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Nadpis a svislý 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3920330" y="-1256504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Svislý nadpis a 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7133430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1799430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rtl="0">
              <a:spcBef>
                <a:spcPts val="0"/>
              </a:spcBef>
              <a:defRPr/>
            </a:lvl2pPr>
            <a:lvl3pPr rtl="0">
              <a:spcBef>
                <a:spcPts val="0"/>
              </a:spcBef>
              <a:defRPr/>
            </a:lvl3pPr>
            <a:lvl4pPr rtl="0">
              <a:spcBef>
                <a:spcPts val="0"/>
              </a:spcBef>
              <a:defRPr/>
            </a:lvl4pPr>
            <a:lvl5pPr rtl="0">
              <a:spcBef>
                <a:spcPts val="0"/>
              </a:spcBef>
              <a:defRPr/>
            </a:lvl5pPr>
            <a:lvl6pPr rtl="0">
              <a:spcBef>
                <a:spcPts val="0"/>
              </a:spcBef>
              <a:defRPr/>
            </a:lvl6pPr>
            <a:lvl7pPr rtl="0">
              <a:spcBef>
                <a:spcPts val="0"/>
              </a:spcBef>
              <a:defRPr/>
            </a:lvl7pPr>
            <a:lvl8pPr rtl="0">
              <a:spcBef>
                <a:spcPts val="0"/>
              </a:spcBef>
              <a:defRPr/>
            </a:lvl8pPr>
            <a:lvl9pPr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120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Font typeface="Arial"/>
              <a:buNone/>
              <a:defRPr sz="1800"/>
            </a:lvl2pPr>
            <a:lvl3pPr lvl="2" indent="0">
              <a:spcBef>
                <a:spcPts val="0"/>
              </a:spcBef>
              <a:buFont typeface="Arial"/>
              <a:buNone/>
              <a:defRPr sz="1800"/>
            </a:lvl3pPr>
            <a:lvl4pPr lvl="3" indent="0">
              <a:spcBef>
                <a:spcPts val="0"/>
              </a:spcBef>
              <a:buFont typeface="Arial"/>
              <a:buNone/>
              <a:defRPr sz="1800"/>
            </a:lvl4pPr>
            <a:lvl5pPr lvl="4" indent="0">
              <a:spcBef>
                <a:spcPts val="0"/>
              </a:spcBef>
              <a:buFont typeface="Arial"/>
              <a:buNone/>
              <a:defRPr sz="1800"/>
            </a:lvl5pPr>
            <a:lvl6pPr lvl="5" indent="0">
              <a:spcBef>
                <a:spcPts val="0"/>
              </a:spcBef>
              <a:buFont typeface="Arial"/>
              <a:buNone/>
              <a:defRPr sz="1800"/>
            </a:lvl6pPr>
            <a:lvl7pPr lvl="6" indent="0">
              <a:spcBef>
                <a:spcPts val="0"/>
              </a:spcBef>
              <a:buFont typeface="Arial"/>
              <a:buNone/>
              <a:defRPr sz="1800"/>
            </a:lvl7pPr>
            <a:lvl8pPr lvl="7" indent="0">
              <a:spcBef>
                <a:spcPts val="0"/>
              </a:spcBef>
              <a:buFont typeface="Arial"/>
              <a:buNone/>
              <a:defRPr sz="1800"/>
            </a:lvl8pPr>
            <a:lvl9pPr lvl="8" indent="0">
              <a:spcBef>
                <a:spcPts val="0"/>
              </a:spcBef>
              <a:buFont typeface="Arial"/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lvl="0" indent="127006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783" marR="0" lvl="1" indent="6351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971" marR="0" lvl="2" indent="1272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160" marR="0" lvl="3" indent="-1265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349" marR="0" lvl="4" indent="-1264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537" marR="0" lvl="5" indent="-1263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726" marR="0" lvl="6" indent="-1262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8914" marR="0" lvl="7" indent="-1261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103" marR="0" lvl="8" indent="-1260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cs-CZ"/>
              <a:t>Stav k 31.8.2023</a:t>
            </a: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5" r:id="rId5"/>
    <p:sldLayoutId id="2147483656" r:id="rId6"/>
    <p:sldLayoutId id="2147483657" r:id="rId7"/>
    <p:sldLayoutId id="2147483658" r:id="rId8"/>
  </p:sldLayoutIdLst>
  <p:hf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/>
            </a:lvl1pPr>
            <a:lvl2pPr marL="0" marR="0" indent="0" algn="l" rtl="0">
              <a:spcBef>
                <a:spcPts val="0"/>
              </a:spcBef>
              <a:defRPr/>
            </a:lvl2pPr>
            <a:lvl3pPr marL="0" marR="0" indent="0" algn="l" rtl="0">
              <a:spcBef>
                <a:spcPts val="0"/>
              </a:spcBef>
              <a:defRPr/>
            </a:lvl3pPr>
            <a:lvl4pPr marL="0" marR="0" indent="0" algn="l" rtl="0">
              <a:spcBef>
                <a:spcPts val="0"/>
              </a:spcBef>
              <a:defRPr/>
            </a:lvl4pPr>
            <a:lvl5pPr marL="0" marR="0" indent="0" algn="l" rtl="0">
              <a:spcBef>
                <a:spcPts val="0"/>
              </a:spcBef>
              <a:defRPr/>
            </a:lvl5pPr>
            <a:lvl6pPr marL="0" marR="0" indent="0" algn="l" rtl="0">
              <a:spcBef>
                <a:spcPts val="0"/>
              </a:spcBef>
              <a:defRPr/>
            </a:lvl6pPr>
            <a:lvl7pPr marL="0" marR="0" indent="0" algn="l" rtl="0">
              <a:spcBef>
                <a:spcPts val="0"/>
              </a:spcBef>
              <a:defRPr/>
            </a:lvl7pPr>
            <a:lvl8pPr marL="0" marR="0" indent="0" algn="l" rtl="0">
              <a:spcBef>
                <a:spcPts val="0"/>
              </a:spcBef>
              <a:defRPr/>
            </a:lvl8pPr>
            <a:lvl9pPr marL="0" marR="0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594" marR="0" indent="-50793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Char char="•"/>
              <a:defRPr/>
            </a:lvl1pPr>
            <a:lvl2pPr marL="685783" marR="0" indent="-88882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2pPr>
            <a:lvl3pPr marL="1142971" marR="0" indent="-114271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3pPr>
            <a:lvl4pPr marL="1600160" marR="0" indent="-12695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4pPr>
            <a:lvl5pPr marL="2057349" marR="0" indent="-126949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5pPr>
            <a:lvl6pPr marL="2514537" marR="0" indent="-126937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6pPr>
            <a:lvl7pPr marL="2971726" marR="0" indent="-126925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7pPr>
            <a:lvl8pPr marL="3428914" marR="0" indent="-12691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8pPr>
            <a:lvl9pPr marL="3886103" marR="0" indent="-126903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Char char="•"/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l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endParaRPr>
              <a:rtl val="0"/>
            </a:endParaRPr>
          </a:p>
        </p:txBody>
      </p:sp>
      <p:sp>
        <p:nvSpPr>
          <p:cNvPr id="12" name="Shape 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defRPr/>
            </a:lvl1pPr>
            <a:lvl2pPr marL="457189" marR="0" indent="-12689" algn="l" rtl="0">
              <a:spcBef>
                <a:spcPts val="0"/>
              </a:spcBef>
              <a:defRPr/>
            </a:lvl2pPr>
            <a:lvl3pPr marL="914377" marR="0" indent="-12677" algn="l" rtl="0">
              <a:spcBef>
                <a:spcPts val="0"/>
              </a:spcBef>
              <a:defRPr/>
            </a:lvl3pPr>
            <a:lvl4pPr marL="1371566" marR="0" indent="-12665" algn="l" rtl="0">
              <a:spcBef>
                <a:spcPts val="0"/>
              </a:spcBef>
              <a:defRPr/>
            </a:lvl4pPr>
            <a:lvl5pPr marL="1828754" marR="0" indent="-12654" algn="l" rtl="0">
              <a:spcBef>
                <a:spcPts val="0"/>
              </a:spcBef>
              <a:defRPr/>
            </a:lvl5pPr>
            <a:lvl6pPr marL="2285943" marR="0" indent="-12643" algn="l" rtl="0">
              <a:spcBef>
                <a:spcPts val="0"/>
              </a:spcBef>
              <a:defRPr/>
            </a:lvl6pPr>
            <a:lvl7pPr marL="2743131" marR="0" indent="-12631" algn="l" rtl="0">
              <a:spcBef>
                <a:spcPts val="0"/>
              </a:spcBef>
              <a:defRPr/>
            </a:lvl7pPr>
            <a:lvl8pPr marL="3200320" marR="0" indent="-12619" algn="l" rtl="0">
              <a:spcBef>
                <a:spcPts val="0"/>
              </a:spcBef>
              <a:defRPr/>
            </a:lvl8pPr>
            <a:lvl9pPr marL="3657509" marR="0" indent="-12608" algn="l" rtl="0">
              <a:spcBef>
                <a:spcPts val="0"/>
              </a:spcBef>
              <a:defRPr/>
            </a:lvl9pPr>
          </a:lstStyle>
          <a:p>
            <a:r>
              <a:rPr lang="cs-CZ">
                <a:rtl val="0"/>
              </a:rPr>
              <a:t>Stav k 31.8.2023</a:t>
            </a:r>
            <a:endParaRPr>
              <a:rtl val="0"/>
            </a:endParaRPr>
          </a:p>
        </p:txBody>
      </p:sp>
      <p:sp>
        <p:nvSpPr>
          <p:cNvPr id="13" name="Shape 1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algn="r">
              <a:buSzPct val="25000"/>
            </a:pPr>
            <a:fld id="{00000000-1234-1234-1234-123412341234}" type="slidenum">
              <a:rPr lang="cs-CZ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  <a:rtl val="0"/>
              </a:rPr>
              <a:pPr algn="r">
                <a:buSzPct val="25000"/>
              </a:pPr>
              <a:t>‹#›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  <a:rtl val="0"/>
            </a:endParaRPr>
          </a:p>
        </p:txBody>
      </p:sp>
    </p:spTree>
    <p:extLst>
      <p:ext uri="{BB962C8B-B14F-4D97-AF65-F5344CB8AC3E}">
        <p14:creationId xmlns:p14="http://schemas.microsoft.com/office/powerpoint/2010/main" val="276881782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v.priputenova@mstrutnov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 txBox="1">
            <a:spLocks noGrp="1"/>
          </p:cNvSpPr>
          <p:nvPr>
            <p:ph type="title"/>
          </p:nvPr>
        </p:nvSpPr>
        <p:spPr>
          <a:xfrm>
            <a:off x="838200" y="1654627"/>
            <a:ext cx="10515599" cy="14224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br>
              <a:rPr lang="cs-CZ" sz="32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cs-CZ" sz="32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838200" y="2260121"/>
            <a:ext cx="10515599" cy="317451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4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cs-CZ" sz="4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Hodnocení  školního roku 2022 / 2023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Vypracovala: Vladimíra Priputenová, Bc.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28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Datum: 30.08.2023 </a:t>
            </a:r>
          </a:p>
        </p:txBody>
      </p:sp>
      <p:pic>
        <p:nvPicPr>
          <p:cNvPr id="92" name="Shape 9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38200" y="365127"/>
            <a:ext cx="3590471" cy="1597392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Shape 9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Stav k 31.8.2023</a:t>
            </a:r>
            <a:endParaRPr lang="cs-CZ"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3. DVPP</a:t>
            </a:r>
          </a:p>
        </p:txBody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838200" y="1412776"/>
            <a:ext cx="10515599" cy="4764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indent="-342900">
              <a:buSzPct val="25000"/>
            </a:pPr>
            <a:r>
              <a:rPr lang="cs-CZ" sz="2000" dirty="0"/>
              <a:t>Zástupkyně na pracovištích připravují s pedagogickými pracovníky plán seminářů dle aktuálních potřeb mateřské školy</a:t>
            </a:r>
          </a:p>
          <a:p>
            <a:pPr marL="342900" indent="-342900">
              <a:buSzPct val="25000"/>
            </a:pPr>
            <a:r>
              <a:rPr lang="cs-CZ" sz="2000" dirty="0"/>
              <a:t>Semináře s právní či ekonomickou problematikou jsou hrazené z peněz rozpočtu města</a:t>
            </a:r>
          </a:p>
          <a:p>
            <a:pPr marL="342900" indent="-342900">
              <a:buSzPct val="25000"/>
            </a:pPr>
            <a:r>
              <a:rPr lang="cs-CZ" sz="2000" dirty="0"/>
              <a:t>Jména pracovníků a názvy všech absolvovaných seminářů jsou podrobně uvedeny v evaluaci jednotlivých pracovišť v článku 3</a:t>
            </a:r>
          </a:p>
          <a:p>
            <a:pPr marL="0" indent="0">
              <a:buSzPct val="25000"/>
              <a:buNone/>
            </a:pPr>
            <a:r>
              <a:rPr lang="cs-CZ" sz="2000" i="0" u="none" strike="noStrike" cap="none" dirty="0">
                <a:solidFill>
                  <a:srgbClr val="008080"/>
                </a:solidFill>
                <a:sym typeface="Calibri"/>
              </a:rPr>
              <a:t>DVPP zajištěné ředitelkou </a:t>
            </a:r>
          </a:p>
          <a:p>
            <a:pPr marL="72000" indent="-285750">
              <a:lnSpc>
                <a:spcPct val="100000"/>
              </a:lnSpc>
              <a:buSzPct val="25000"/>
            </a:pPr>
            <a:r>
              <a:rPr lang="cs-CZ" sz="1600" dirty="0" err="1">
                <a:solidFill>
                  <a:schemeClr val="tx1"/>
                </a:solidFill>
              </a:rPr>
              <a:t>ZaS</a:t>
            </a:r>
            <a:r>
              <a:rPr lang="cs-CZ" sz="1600" dirty="0">
                <a:solidFill>
                  <a:schemeClr val="tx1"/>
                </a:solidFill>
              </a:rPr>
              <a:t> centrum – Oregonská metoda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cs-CZ" sz="1600" dirty="0">
                <a:solidFill>
                  <a:schemeClr val="tx1"/>
                </a:solidFill>
              </a:rPr>
              <a:t>Zas centrum – Pozorování, hodnocení a reflexe u dětí předškolního věku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cs-CZ" sz="1600" i="0" u="none" strike="noStrike" cap="none" dirty="0">
                <a:solidFill>
                  <a:schemeClr val="tx1"/>
                </a:solidFill>
                <a:sym typeface="Calibri"/>
              </a:rPr>
              <a:t>Inkluze II – Implementace do praxe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cs-CZ" sz="1600" dirty="0">
                <a:solidFill>
                  <a:schemeClr val="tx1"/>
                </a:solidFill>
              </a:rPr>
              <a:t>Trauma u dětí předškolního věku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SzPct val="25000"/>
            </a:pPr>
            <a:r>
              <a:rPr lang="cs-CZ" sz="1600" i="0" u="none" strike="noStrike" cap="none" dirty="0">
                <a:solidFill>
                  <a:schemeClr val="tx1"/>
                </a:solidFill>
                <a:sym typeface="Calibri"/>
              </a:rPr>
              <a:t>Letní týdenní kurz </a:t>
            </a:r>
            <a:r>
              <a:rPr lang="cs-CZ" sz="1600" dirty="0">
                <a:solidFill>
                  <a:schemeClr val="tx1"/>
                </a:solidFill>
              </a:rPr>
              <a:t>Začít spolu </a:t>
            </a:r>
            <a:endParaRPr lang="cs-CZ" sz="1600" i="0" u="none" strike="noStrike" cap="none" dirty="0">
              <a:solidFill>
                <a:schemeClr val="tx1"/>
              </a:solidFill>
              <a:sym typeface="Calibri"/>
            </a:endParaRPr>
          </a:p>
          <a:p>
            <a:pPr marL="0" indent="0">
              <a:buSzPct val="25000"/>
              <a:buNone/>
            </a:pPr>
            <a:r>
              <a:rPr lang="cs-CZ" sz="2000" i="0" u="none" strike="noStrike" cap="none" dirty="0">
                <a:solidFill>
                  <a:schemeClr val="dk1"/>
                </a:solidFill>
                <a:sym typeface="Calibri"/>
              </a:rPr>
              <a:t>Ke vzdělávání využíváme i dotace, konkrétně:</a:t>
            </a:r>
          </a:p>
          <a:p>
            <a:pPr marL="800089" lvl="1" indent="-342900">
              <a:buSzPct val="25000"/>
            </a:pPr>
            <a:r>
              <a:rPr lang="cs-CZ" sz="1600" dirty="0"/>
              <a:t>Šablony OP JAK – Projektový den v MŠ, </a:t>
            </a:r>
            <a:r>
              <a:rPr lang="cs-CZ" sz="1600" dirty="0" err="1"/>
              <a:t>Teambulding</a:t>
            </a:r>
            <a:r>
              <a:rPr lang="cs-CZ" sz="1600" dirty="0"/>
              <a:t> + seminář Děti s SVP v MŠ</a:t>
            </a:r>
          </a:p>
          <a:p>
            <a:pPr marL="800089" lvl="1" indent="-342900">
              <a:buSzPct val="25000"/>
            </a:pPr>
            <a:r>
              <a:rPr lang="cs-CZ" sz="1600" i="0" u="none" strike="noStrike" cap="none" dirty="0">
                <a:solidFill>
                  <a:schemeClr val="dk1"/>
                </a:solidFill>
                <a:sym typeface="Calibri"/>
              </a:rPr>
              <a:t>Metodické centrum </a:t>
            </a:r>
            <a:r>
              <a:rPr lang="cs-CZ" sz="1600" i="0" u="none" strike="noStrike" cap="none" dirty="0" err="1">
                <a:solidFill>
                  <a:schemeClr val="dk1"/>
                </a:solidFill>
                <a:sym typeface="Calibri"/>
              </a:rPr>
              <a:t>ZaS</a:t>
            </a:r>
            <a:r>
              <a:rPr lang="cs-CZ" sz="1600" i="0" u="none" strike="noStrike" cap="none" dirty="0">
                <a:solidFill>
                  <a:schemeClr val="dk1"/>
                </a:solidFill>
                <a:sym typeface="Calibri"/>
              </a:rPr>
              <a:t> (Začít spolu)</a:t>
            </a:r>
          </a:p>
          <a:p>
            <a:pPr marL="800089" lvl="1" indent="-342900">
              <a:buSzPct val="25000"/>
            </a:pPr>
            <a:r>
              <a:rPr lang="cs-CZ" sz="1600" dirty="0"/>
              <a:t>Malá technická univerzita – projektové dny</a:t>
            </a:r>
          </a:p>
        </p:txBody>
      </p:sp>
      <p:sp>
        <p:nvSpPr>
          <p:cNvPr id="165" name="Shape 16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66" name="Shape 16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3 DVPP</a:t>
            </a:r>
            <a:b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3.1.1 Dotace</a:t>
            </a:r>
          </a:p>
        </p:txBody>
      </p:sp>
      <p:sp>
        <p:nvSpPr>
          <p:cNvPr id="172" name="Shape 17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OP </a:t>
            </a:r>
            <a:r>
              <a:rPr lang="cs-CZ" b="1" dirty="0">
                <a:solidFill>
                  <a:srgbClr val="008080"/>
                </a:solidFill>
              </a:rPr>
              <a:t>JAK</a:t>
            </a: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 Šablony I, CZ.02.02.XX/00/22_002/0000109, název projektu: Zlepšení kvality výuky v MŠ Trutnov Komenského</a:t>
            </a: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cs-CZ" sz="2000" dirty="0">
                <a:solidFill>
                  <a:schemeClr val="tx1"/>
                </a:solidFill>
              </a:rPr>
              <a:t>Jsme příjemci dotace</a:t>
            </a:r>
            <a:endParaRPr lang="cs-CZ" sz="2000" i="0" u="none" strike="noStrike" cap="none" dirty="0">
              <a:solidFill>
                <a:schemeClr val="tx1"/>
              </a:solidFill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Personální podpora – 4 školní asistenti (2,0 úvazku)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dirty="0"/>
              <a:t>Vzdělávání pracovníků v MŠ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2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Inovativní vzdělávání dětí v MŠ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cs-CZ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cs-CZ" sz="24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228594">
              <a:spcBef>
                <a:spcPts val="1000"/>
              </a:spcBef>
            </a:pPr>
            <a:endParaRPr lang="cs-CZ" sz="2000" dirty="0"/>
          </a:p>
          <a:p>
            <a:pPr lvl="1" indent="-228594"/>
            <a:endParaRPr lang="cs-CZ" sz="2000" i="0" u="none" strike="noStrike" cap="none" dirty="0">
              <a:solidFill>
                <a:schemeClr val="dk1"/>
              </a:solidFill>
              <a:sym typeface="Calibri"/>
            </a:endParaRPr>
          </a:p>
          <a:p>
            <a:pPr indent="-228594"/>
            <a:endParaRPr lang="cs-CZ" sz="2400" b="1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indent="0">
              <a:buSzPct val="25000"/>
              <a:buNone/>
            </a:pPr>
            <a:endParaRPr sz="2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Shape 17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74" name="Shape 17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br>
              <a:rPr lang="cs-CZ" sz="3600" b="0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79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3. DVPP</a:t>
            </a:r>
            <a:br>
              <a:rPr lang="cs-CZ" sz="279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79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3.2 Ředitelka</a:t>
            </a:r>
            <a:br>
              <a:rPr lang="cs-CZ" sz="3959" b="0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cs-CZ" sz="3959" b="0" i="0" u="none" strike="noStrike" cap="none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Shape 18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81" name="Shape 18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2" name="Shape 182"/>
          <p:cNvGraphicFramePr/>
          <p:nvPr>
            <p:extLst>
              <p:ext uri="{D42A27DB-BD31-4B8C-83A1-F6EECF244321}">
                <p14:modId xmlns:p14="http://schemas.microsoft.com/office/powerpoint/2010/main" val="3347020360"/>
              </p:ext>
            </p:extLst>
          </p:nvPr>
        </p:nvGraphicFramePr>
        <p:xfrm>
          <a:off x="838200" y="1690689"/>
          <a:ext cx="10515600" cy="4754890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54170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Zahajovací porada ORP III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Informační infuze pro ředitele škol – JUDr. Poláková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Sebereflexe a rozvojová potřeba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Učíme se od jiných a s jinými – </a:t>
                      </a:r>
                      <a:r>
                        <a:rPr lang="cs-CZ" sz="1800" dirty="0" err="1"/>
                        <a:t>benchlearning</a:t>
                      </a:r>
                      <a:endParaRPr lang="cs-CZ" sz="18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Kulatý stůl k podpoře nadání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Závěrečná konference MAS Jestřebí hory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Elektronická spisová služba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Kompetence leadera školy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Právní předpisy – novely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Oregonská metoda – Příklady dobré praxe (</a:t>
                      </a:r>
                      <a:r>
                        <a:rPr lang="cs-CZ" sz="1800" dirty="0" err="1"/>
                        <a:t>ZaS</a:t>
                      </a:r>
                      <a:r>
                        <a:rPr lang="cs-CZ" sz="1800" dirty="0"/>
                        <a:t> centrum)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Pozorování, hodnocení a reflexe u dětí předškolního věku (</a:t>
                      </a:r>
                      <a:r>
                        <a:rPr lang="cs-CZ" sz="1800" dirty="0" err="1"/>
                        <a:t>ZaS</a:t>
                      </a:r>
                      <a:r>
                        <a:rPr lang="cs-CZ" sz="1800" dirty="0"/>
                        <a:t> centrum)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Trauma u dětí předškolního věku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Inkluze II – Implementace do praxe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Workshop pro zástupce institucí – vzdělávání UA dětí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cs-CZ" sz="1800" dirty="0"/>
                        <a:t>Letní týdenní kurz Začít spolu</a:t>
                      </a:r>
                    </a:p>
                    <a:p>
                      <a:br>
                        <a:rPr lang="cs-CZ" sz="1800" dirty="0"/>
                      </a:br>
                      <a:endParaRPr sz="1800" u="none" strike="noStrike" cap="none" dirty="0">
                        <a:solidFill>
                          <a:srgbClr val="008080"/>
                        </a:solidFill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Shape 187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279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 Materiálně - technické podmínky</a:t>
            </a:r>
            <a:br>
              <a:rPr lang="cs-CZ" sz="279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79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4.1. Nákup materiálu a vybavení (hračky, elektronika, nábytek, dražší pomůcky)</a:t>
            </a:r>
            <a:br>
              <a:rPr lang="cs-CZ" sz="216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cs-CZ" sz="2160" b="1" i="0" u="none" strike="noStrike" cap="none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88" name="Shape 188"/>
          <p:cNvGraphicFramePr/>
          <p:nvPr>
            <p:extLst>
              <p:ext uri="{D42A27DB-BD31-4B8C-83A1-F6EECF244321}">
                <p14:modId xmlns:p14="http://schemas.microsoft.com/office/powerpoint/2010/main" val="2598336032"/>
              </p:ext>
            </p:extLst>
          </p:nvPr>
        </p:nvGraphicFramePr>
        <p:xfrm>
          <a:off x="838200" y="1819375"/>
          <a:ext cx="10298360" cy="4577725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102983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Pořízeno: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0" u="none" strike="noStrike" cap="none" dirty="0"/>
                        <a:t>Všechna pracoviště mají podrobně uvedeno ve svých hodnoceních, která jsou přílohou hodnocení Mateřské školy, Trutnov.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lang="cs-CZ" sz="1800" b="0" u="none" strike="noStrike" cap="none" dirty="0">
                          <a:solidFill>
                            <a:srgbClr val="008080"/>
                          </a:solidFill>
                        </a:rPr>
                        <a:t>Gorkého</a:t>
                      </a:r>
                      <a:r>
                        <a:rPr lang="cs-CZ" sz="1800" b="0" u="none" strike="noStrike" cap="none" dirty="0"/>
                        <a:t> – pitná fontánka, notebook, i </a:t>
                      </a:r>
                      <a:r>
                        <a:rPr lang="cs-CZ" sz="1800" b="0" u="none" strike="noStrike" cap="none" dirty="0" err="1"/>
                        <a:t>Sophi</a:t>
                      </a:r>
                      <a:r>
                        <a:rPr lang="cs-CZ" sz="1800" b="0" u="none" strike="noStrike" cap="none" dirty="0"/>
                        <a:t>, robot </a:t>
                      </a:r>
                      <a:r>
                        <a:rPr lang="cs-CZ" sz="1800" b="0" u="none" strike="noStrike" cap="none" dirty="0" err="1"/>
                        <a:t>Cubetto</a:t>
                      </a:r>
                      <a:r>
                        <a:rPr lang="cs-CZ" sz="1800" b="0" u="none" strike="noStrike" cap="none" dirty="0"/>
                        <a:t>, kreslící tabule Honza, 3 úložné skříně.</a:t>
                      </a:r>
                      <a:endParaRPr lang="cs-CZ" sz="1800" b="0" u="none" strike="noStrike" cap="none" baseline="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lang="cs-CZ" sz="1800" b="0" u="none" strike="noStrike" cap="none" dirty="0">
                          <a:solidFill>
                            <a:srgbClr val="008080"/>
                          </a:solidFill>
                        </a:rPr>
                        <a:t>Úpská</a:t>
                      </a:r>
                      <a:r>
                        <a:rPr lang="cs-CZ" sz="1800" b="1" u="none" strike="noStrike" cap="none" dirty="0">
                          <a:solidFill>
                            <a:srgbClr val="008080"/>
                          </a:solidFill>
                        </a:rPr>
                        <a:t> </a:t>
                      </a:r>
                      <a:r>
                        <a:rPr lang="cs-CZ" sz="1800" b="0" u="none" strike="noStrike" cap="none" dirty="0"/>
                        <a:t>– vodní čistič VAP, hliníkový žebřík, úhlová bruska, tiskárna, pítko pro děti, hračky, metod. materiál.</a:t>
                      </a:r>
                      <a:endParaRPr lang="cs-CZ" sz="1800" b="0" u="none" strike="noStrike" cap="none" baseline="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Tkalcovská</a:t>
                      </a:r>
                      <a:r>
                        <a:rPr lang="cs-CZ" sz="1800" b="0" u="none" strike="noStrike" cap="none" baseline="0" dirty="0"/>
                        <a:t> – notebooky, digitální pomůcky, vysavač, </a:t>
                      </a:r>
                      <a:r>
                        <a:rPr lang="cs-CZ" sz="1800" b="0" u="none" strike="noStrike" cap="none" baseline="0" dirty="0" err="1"/>
                        <a:t>laminátor</a:t>
                      </a:r>
                      <a:r>
                        <a:rPr lang="cs-CZ" sz="1800" b="0" u="none" strike="noStrike" cap="none" baseline="0" dirty="0"/>
                        <a:t>, pomůcky, pojízdný vozík pod lehátka.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Komenského</a:t>
                      </a:r>
                      <a:r>
                        <a:rPr lang="cs-CZ" sz="1800" b="0" u="none" strike="noStrike" cap="none" baseline="0" dirty="0"/>
                        <a:t> – motorová sekačka, fontány pítka, notebooky, iPady, i </a:t>
                      </a:r>
                      <a:r>
                        <a:rPr lang="cs-CZ" sz="1800" b="0" u="none" strike="noStrike" cap="none" baseline="0" dirty="0" err="1"/>
                        <a:t>Sophi</a:t>
                      </a:r>
                      <a:r>
                        <a:rPr lang="cs-CZ" sz="1800" b="0" u="none" strike="noStrike" cap="none" baseline="0" dirty="0"/>
                        <a:t>, trouba, mikrofon, </a:t>
                      </a:r>
                      <a:r>
                        <a:rPr lang="cs-CZ" sz="1800" b="0" u="none" strike="noStrike" cap="none" baseline="0" dirty="0" err="1"/>
                        <a:t>dig.pomůcky</a:t>
                      </a:r>
                      <a:r>
                        <a:rPr lang="cs-CZ" sz="1800" b="0" u="none" strike="noStrike" cap="none" baseline="0" dirty="0"/>
                        <a:t>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 err="1">
                          <a:solidFill>
                            <a:srgbClr val="008080"/>
                          </a:solidFill>
                        </a:rPr>
                        <a:t>Kryblická</a:t>
                      </a:r>
                      <a:r>
                        <a:rPr lang="cs-CZ" sz="1800" b="0" u="none" strike="noStrike" cap="none" baseline="0" dirty="0"/>
                        <a:t> – notebook, repasovaná PC pro děti, digitální pomůcky, pitná fontána, sušička prádla, </a:t>
                      </a:r>
                      <a:r>
                        <a:rPr lang="cs-CZ" sz="1800" b="0" u="none" strike="noStrike" cap="none" baseline="0" dirty="0" err="1"/>
                        <a:t>rotavibrátor</a:t>
                      </a:r>
                      <a:r>
                        <a:rPr lang="cs-CZ" sz="1800" b="0" u="none" strike="noStrike" cap="none" baseline="0" dirty="0"/>
                        <a:t>.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V Domcích </a:t>
                      </a:r>
                      <a:r>
                        <a:rPr lang="cs-CZ" sz="1800" b="0" u="none" strike="noStrike" cap="none" baseline="0" dirty="0"/>
                        <a:t>– digitální pomůcky, říční kameny, </a:t>
                      </a:r>
                      <a:r>
                        <a:rPr lang="cs-CZ" sz="1800" b="0" u="none" strike="noStrike" cap="none" baseline="0" dirty="0" err="1"/>
                        <a:t>logopomůcky</a:t>
                      </a:r>
                      <a:r>
                        <a:rPr lang="cs-CZ" sz="1800" b="0" u="none" strike="noStrike" cap="none" baseline="0" dirty="0"/>
                        <a:t>, zahradní pítko, pomůcky a hračky, parní čistič.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Žižkova</a:t>
                      </a:r>
                      <a:r>
                        <a:rPr lang="cs-CZ" sz="1800" b="0" u="none" strike="noStrike" cap="none" baseline="0" dirty="0"/>
                        <a:t> – matrace, plastová lehátka, digitální pomůcky, repasovaná PC pro děti, 3 notebooky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Benešova</a:t>
                      </a:r>
                      <a:r>
                        <a:rPr lang="cs-CZ" sz="1800" b="0" u="none" strike="noStrike" cap="none" baseline="0" dirty="0"/>
                        <a:t> – notebook, tablet, digitální pomůcky, i </a:t>
                      </a:r>
                      <a:r>
                        <a:rPr lang="cs-CZ" sz="1800" b="0" u="none" strike="noStrike" cap="none" baseline="0" dirty="0" err="1"/>
                        <a:t>Sophi</a:t>
                      </a:r>
                      <a:r>
                        <a:rPr lang="cs-CZ" sz="1800" b="0" u="none" strike="noStrike" cap="none" baseline="0" dirty="0"/>
                        <a:t>, trouba, pitná fontána, zahradní prvek, kuchyňka na zahradu, povlečení na postýlky, 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Novodvorská</a:t>
                      </a:r>
                      <a:r>
                        <a:rPr lang="cs-CZ" sz="1800" b="0" u="none" strike="noStrike" cap="none" baseline="0" dirty="0"/>
                        <a:t> – židle, sušička, 4 ks stoly, i </a:t>
                      </a:r>
                      <a:r>
                        <a:rPr lang="cs-CZ" sz="1800" b="0" u="none" strike="noStrike" cap="none" baseline="0" dirty="0" err="1"/>
                        <a:t>Sophi</a:t>
                      </a:r>
                      <a:r>
                        <a:rPr lang="cs-CZ" sz="1800" b="0" u="none" strike="noStrike" cap="none" baseline="0" dirty="0"/>
                        <a:t>, dílenský stůl, </a:t>
                      </a:r>
                      <a:r>
                        <a:rPr lang="cs-CZ" sz="1800" b="0" u="none" strike="noStrike" cap="none" baseline="0" dirty="0" err="1"/>
                        <a:t>paravan</a:t>
                      </a:r>
                      <a:r>
                        <a:rPr lang="cs-CZ" sz="1800" b="0" u="none" strike="noStrike" cap="none" baseline="0" dirty="0"/>
                        <a:t>, digitální pomůcky, </a:t>
                      </a:r>
                      <a:r>
                        <a:rPr lang="cs-CZ" sz="1800" b="0" u="none" strike="noStrike" cap="none" baseline="0" dirty="0" err="1"/>
                        <a:t>astroplanetárium</a:t>
                      </a:r>
                      <a:r>
                        <a:rPr lang="cs-CZ" sz="1800" b="0" u="none" strike="noStrike" cap="none" baseline="0" dirty="0"/>
                        <a:t>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Horská</a:t>
                      </a:r>
                      <a:r>
                        <a:rPr lang="cs-CZ" sz="1800" b="0" u="none" strike="noStrike" cap="none" baseline="0" dirty="0"/>
                        <a:t> – pračka, šatničky, digitální pomůcky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None/>
                        <a:tabLst/>
                        <a:defRPr/>
                      </a:pPr>
                      <a:r>
                        <a:rPr lang="cs-CZ" sz="1800" b="0" u="none" strike="noStrike" cap="none" baseline="0" dirty="0">
                          <a:solidFill>
                            <a:srgbClr val="008080"/>
                          </a:solidFill>
                        </a:rPr>
                        <a:t>Voletiny</a:t>
                      </a:r>
                      <a:r>
                        <a:rPr lang="cs-CZ" sz="1800" b="0" u="none" strike="noStrike" cap="none" baseline="0" dirty="0"/>
                        <a:t> – PC pro děti, digitální pomůcky</a:t>
                      </a:r>
                      <a:endParaRPr lang="cs-CZ" sz="1800" b="0" u="none" strike="noStrike" cap="none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89" name="Shape 18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90" name="Shape 19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95499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 Materiálně - technické podmínky</a:t>
            </a:r>
            <a:b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8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4.2. Opravy a údržba (výměny podlahových krytin, dveří, oken… rozsáhlejší opravy)</a:t>
            </a:r>
            <a:b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cs-CZ" sz="2400" b="1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96" name="Shape 196"/>
          <p:cNvGraphicFramePr/>
          <p:nvPr>
            <p:extLst>
              <p:ext uri="{D42A27DB-BD31-4B8C-83A1-F6EECF244321}">
                <p14:modId xmlns:p14="http://schemas.microsoft.com/office/powerpoint/2010/main" val="1650358108"/>
              </p:ext>
            </p:extLst>
          </p:nvPr>
        </p:nvGraphicFramePr>
        <p:xfrm>
          <a:off x="838199" y="2132856"/>
          <a:ext cx="10292353" cy="4015580"/>
        </p:xfrm>
        <a:graphic>
          <a:graphicData uri="http://schemas.openxmlformats.org/drawingml/2006/table">
            <a:tbl>
              <a:tblPr>
                <a:noFill/>
                <a:tableStyleId>{D7602365-D6EB-4997-AB7D-FF691B28A7D4}</a:tableStyleId>
              </a:tblPr>
              <a:tblGrid>
                <a:gridCol w="102923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063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18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Údržba a opravy:</a:t>
                      </a: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9810">
                <a:tc>
                  <a:txBody>
                    <a:bodyPr/>
                    <a:lstStyle/>
                    <a:p>
                      <a:pPr marL="2857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1600" b="0" u="none" strike="noStrike" cap="none" dirty="0"/>
                        <a:t>Všechna pracoviště mají podrobně uvedený</a:t>
                      </a:r>
                      <a:r>
                        <a:rPr lang="cs-CZ" sz="1600" b="0" u="none" strike="noStrike" cap="none" baseline="0" dirty="0"/>
                        <a:t> výčet drobných oprav</a:t>
                      </a:r>
                      <a:r>
                        <a:rPr lang="cs-CZ" sz="1600" b="0" u="none" strike="noStrike" cap="none" dirty="0"/>
                        <a:t> hrazených z rozpočtu MŠ ve svých hodnoceních, která jsou přílohou hodnocení Mateřské školy, Trutnov.</a:t>
                      </a:r>
                    </a:p>
                    <a:p>
                      <a:pPr marL="2857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endParaRPr lang="cs-CZ" sz="1600" b="0" u="none" strike="noStrike" cap="none" dirty="0"/>
                    </a:p>
                    <a:p>
                      <a:pPr marL="2857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1600" b="0" u="none" strike="noStrike" cap="none" dirty="0"/>
                        <a:t>Zřizovatel poskytl: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dirty="0"/>
                        <a:t>Příspěvek na provoz:</a:t>
                      </a:r>
                      <a:r>
                        <a:rPr lang="cs-CZ" sz="1400" b="0" u="none" strike="noStrike" cap="none" baseline="0" dirty="0"/>
                        <a:t> 12 447 000 Kč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Účelový provozní příspěvek na opravu rozvodů vody a kanalizace MŠ Komenského (havárie): 1 300 000 Kč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Účelový provozní příspěvek oprava chodníků na MŠ </a:t>
                      </a:r>
                      <a:r>
                        <a:rPr lang="cs-CZ" sz="1400" b="0" u="none" strike="noStrike" cap="none" baseline="0" dirty="0" err="1"/>
                        <a:t>Kryblická</a:t>
                      </a:r>
                      <a:r>
                        <a:rPr lang="cs-CZ" sz="1400" b="0" u="none" strike="noStrike" cap="none" baseline="0" dirty="0"/>
                        <a:t>: 1 150 000 Kč</a:t>
                      </a:r>
                    </a:p>
                    <a:p>
                      <a:pPr marL="2857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endParaRPr lang="cs-CZ" sz="1600" b="0" u="none" strike="noStrike" cap="none" baseline="0" dirty="0"/>
                    </a:p>
                    <a:p>
                      <a:pPr marL="285750" marR="0" lvl="0" indent="-1714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1600" b="0" u="none" strike="noStrike" cap="none" baseline="0" dirty="0"/>
                        <a:t>Všechny ostatní požadavky byly zřizovatelem zamítnuty. Bylo žádáno: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Zahrada MŠ Gorkého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Zahrada MŠ Komenského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Zahrada MŠ Žižkova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Oprava dalších 4 výtahů na 2 pracovištích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Oprava vstupních schodišť v MŠ Kryblická – bezbariérový vstup</a:t>
                      </a:r>
                    </a:p>
                    <a:p>
                      <a:pPr marL="4000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 panose="020B0604020202020204" pitchFamily="34" charset="0"/>
                        <a:buChar char="•"/>
                      </a:pPr>
                      <a:r>
                        <a:rPr lang="cs-CZ" sz="1400" b="0" u="none" strike="noStrike" cap="none" baseline="0" dirty="0"/>
                        <a:t>Oprava příjezdové cesty MŠ Novodvorská </a:t>
                      </a:r>
                      <a:endParaRPr sz="1800" b="0" i="0" u="none" strike="noStrike" cap="none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97" name="Shape 197"/>
          <p:cNvSpPr txBox="1">
            <a:spLocks noGrp="1"/>
          </p:cNvSpPr>
          <p:nvPr>
            <p:ph type="ftr" idx="11"/>
          </p:nvPr>
        </p:nvSpPr>
        <p:spPr>
          <a:xfrm>
            <a:off x="6312024" y="6356350"/>
            <a:ext cx="1584176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Stav k 31.8.2023</a:t>
            </a:r>
            <a:endParaRPr lang="cs-CZ"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8" name="Shape 198"/>
          <p:cNvSpPr txBox="1">
            <a:spLocks noGrp="1"/>
          </p:cNvSpPr>
          <p:nvPr>
            <p:ph type="sldNum" idx="12"/>
          </p:nvPr>
        </p:nvSpPr>
        <p:spPr>
          <a:xfrm>
            <a:off x="9336360" y="6356350"/>
            <a:ext cx="2592287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cs-CZ" sz="1200" b="0" i="0" u="none" strike="noStrike" cap="none" dirty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>
                <a:solidFill>
                  <a:srgbClr val="008080"/>
                </a:solidFill>
              </a:rPr>
              <a:t>4. Materiálně - technické podmínky</a:t>
            </a:r>
            <a:br>
              <a:rPr lang="cs-CZ" sz="2800" b="1" dirty="0">
                <a:solidFill>
                  <a:srgbClr val="008080"/>
                </a:solidFill>
              </a:rPr>
            </a:br>
            <a:r>
              <a:rPr lang="cs-CZ" sz="2800" dirty="0">
                <a:solidFill>
                  <a:srgbClr val="008080"/>
                </a:solidFill>
              </a:rPr>
              <a:t>4.3. Dotace 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838200" y="1690689"/>
            <a:ext cx="10515599" cy="4486274"/>
          </a:xfrm>
        </p:spPr>
        <p:txBody>
          <a:bodyPr/>
          <a:lstStyle/>
          <a:p>
            <a:pPr indent="0">
              <a:buNone/>
            </a:pPr>
            <a:r>
              <a:rPr lang="cs-CZ" sz="1800" b="1" dirty="0">
                <a:solidFill>
                  <a:schemeClr val="tx1"/>
                </a:solidFill>
              </a:rPr>
              <a:t>OP JAK </a:t>
            </a:r>
            <a:r>
              <a:rPr lang="cs-CZ" sz="18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Šablony I, CZ.02.02.XX/00/22_002/0000109, název projektu: Zlepšení kvality výuky v MŠ Trutnov Komenského</a:t>
            </a:r>
            <a:r>
              <a:rPr lang="cs-CZ" sz="1800" b="1" dirty="0">
                <a:solidFill>
                  <a:schemeClr val="tx1"/>
                </a:solidFill>
              </a:rPr>
              <a:t> 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Personální podpora – 4 školní asistenti (2,0 úvazku)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Vzdělávání pracovníků v MŠ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Inovativní vzdělávání dětí v MŠ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cs-CZ" sz="1400" dirty="0"/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Národní program obnovy </a:t>
            </a:r>
          </a:p>
          <a:p>
            <a:pPr marL="285750" indent="-285750"/>
            <a:r>
              <a:rPr lang="cs-CZ" sz="1400" dirty="0"/>
              <a:t>Nákup digitálních učebních pomůcek </a:t>
            </a:r>
            <a:endParaRPr lang="cs-CZ" sz="14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indent="0">
              <a:buNone/>
            </a:pPr>
            <a:endParaRPr lang="cs-CZ" sz="1400" b="1" dirty="0">
              <a:solidFill>
                <a:srgbClr val="008080"/>
              </a:solidFill>
            </a:endParaRPr>
          </a:p>
          <a:p>
            <a:pPr indent="0">
              <a:buNone/>
            </a:pPr>
            <a:r>
              <a:rPr lang="cs-CZ" sz="1400" dirty="0"/>
              <a:t> </a:t>
            </a:r>
          </a:p>
          <a:p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cs-CZ"/>
              <a:t>Stav k 31.8.2023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15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29329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cs-CZ" sz="1400" b="1" i="0" u="none" strike="noStrike" cap="none" dirty="0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lang="cs-CZ" sz="4400" b="1" i="0" u="none" strike="noStrike" cap="none" dirty="0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Materiálně - technické podmínky</a:t>
            </a:r>
            <a:br>
              <a:rPr lang="cs-CZ" sz="1400" b="1" i="0" u="none" strike="noStrike" cap="none" dirty="0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Arial"/>
                <a:ea typeface="Arial"/>
                <a:cs typeface="Arial"/>
                <a:sym typeface="Arial"/>
              </a:rPr>
              <a:t>4.4. IC technologie na pracovišti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cs-CZ"/>
              <a:t>Stav k 31.8.2023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16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744506"/>
              </p:ext>
            </p:extLst>
          </p:nvPr>
        </p:nvGraphicFramePr>
        <p:xfrm>
          <a:off x="838200" y="1825625"/>
          <a:ext cx="10515600" cy="414473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399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6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0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3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42550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b="1" u="none" strike="noStrike" cap="none" dirty="0">
                          <a:solidFill>
                            <a:srgbClr val="008080"/>
                          </a:solidFill>
                        </a:rPr>
                        <a:t>Počítače přenosné (notebook, tablet)</a:t>
                      </a:r>
                      <a:endParaRPr sz="1400" b="1" u="none" strike="noStrike" cap="none" dirty="0">
                        <a:solidFill>
                          <a:srgbClr val="008080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b="1" u="none" strike="noStrike" cap="none">
                          <a:solidFill>
                            <a:srgbClr val="008080"/>
                          </a:solidFill>
                        </a:rPr>
                        <a:t>Počítače stolní</a:t>
                      </a:r>
                      <a:endParaRPr sz="1400" b="1" u="none" strike="noStrike" cap="none">
                        <a:solidFill>
                          <a:srgbClr val="008080"/>
                        </a:solidFill>
                      </a:endParaRP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4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Celkem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>
                          <a:solidFill>
                            <a:schemeClr val="dk1"/>
                          </a:solidFill>
                        </a:rPr>
                        <a:t>86</a:t>
                      </a:r>
                      <a:endParaRPr sz="14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Celkem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8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65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toho přístupné dětem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47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toho přístupné dětem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8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6200"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cs-CZ" sz="1400" i="1" u="none" strike="noStrike" cap="none"/>
                        <a:t>Z toho s připojením na internet</a:t>
                      </a:r>
                      <a:endParaRPr sz="1400" i="1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86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Char char="•"/>
                      </a:pPr>
                      <a:r>
                        <a:rPr lang="cs-CZ" sz="1400" i="1" u="none" strike="noStrike" cap="none"/>
                        <a:t>Z toho s připojením na internet</a:t>
                      </a:r>
                      <a:endParaRPr sz="1400" i="1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8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toho přístupné pouze pro zástupkyni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11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toho přístupné pouze pro zástupkyni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0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62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toho přístupné pouze pro učitelky (děti na nich nepracují)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27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toho přístupné pouze pro učitelky (děti na nich nepracují)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0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9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těch všech stáří max. 2 roky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21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Z těch všech stáří max. 2 roky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0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9975">
                <a:tc gridSpan="4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99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/>
                        <a:t>Počet tříd připojených na Wi-Fi</a:t>
                      </a: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37</a:t>
                      </a: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lvl="0" indent="-1968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8D8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 Materiálně - technické podmínky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4.5  Silné stránky</a:t>
            </a:r>
          </a:p>
        </p:txBody>
      </p:sp>
      <p:sp>
        <p:nvSpPr>
          <p:cNvPr id="211" name="Shape 211"/>
          <p:cNvSpPr txBox="1">
            <a:spLocks noGrp="1"/>
          </p:cNvSpPr>
          <p:nvPr>
            <p:ph type="body" idx="1"/>
          </p:nvPr>
        </p:nvSpPr>
        <p:spPr>
          <a:xfrm>
            <a:off x="838200" y="1690690"/>
            <a:ext cx="10515599" cy="448627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cs-CZ" sz="18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Podrobně rozpracováno v evaluacích jednotlivých pracovišť, které jsou přílohou této evaluace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6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Silné stránky - Čeho jsme podle plánu dosáhli:</a:t>
            </a:r>
          </a:p>
          <a:p>
            <a:pPr marL="444500" lvl="1" indent="0">
              <a:buNone/>
            </a:pPr>
            <a:r>
              <a:rPr lang="cs-CZ" sz="16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Žižkova</a:t>
            </a:r>
            <a:r>
              <a:rPr lang="cs-CZ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výměna dveří (2 ks ve správní budově), oprava omítek u popelnic, výmalba třídy A </a:t>
            </a:r>
            <a:r>
              <a:rPr lang="cs-CZ" sz="1600" b="0" i="0" u="none" strike="noStrike" cap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</a:t>
            </a:r>
            <a:r>
              <a:rPr lang="cs-CZ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kanceláře ŠJ, </a:t>
            </a:r>
          </a:p>
          <a:p>
            <a:pPr marL="444500" lvl="1"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V Domcích </a:t>
            </a:r>
            <a:r>
              <a:rPr lang="cs-CZ" sz="1600" dirty="0"/>
              <a:t>– oprava vadné střechy na domečku</a:t>
            </a:r>
          </a:p>
          <a:p>
            <a:pPr marL="444500" lvl="1" indent="0">
              <a:buNone/>
            </a:pPr>
            <a:r>
              <a:rPr lang="cs-CZ" sz="16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Gorkého</a:t>
            </a:r>
            <a:r>
              <a:rPr lang="cs-CZ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– nové vchodové dveře s kódováním, protiskluzné vstupní schodiště, technická vybavenost MŠ</a:t>
            </a:r>
          </a:p>
          <a:p>
            <a:pPr marL="444500" lvl="1"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Komenského</a:t>
            </a:r>
            <a:r>
              <a:rPr lang="cs-CZ" sz="1600" dirty="0"/>
              <a:t> – oprava vodovodního a odpadního potrubí na levém pavilonu, nové vypínače na LP, výměna krytin</a:t>
            </a:r>
          </a:p>
          <a:p>
            <a:pPr marL="444500" lvl="1"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Horská</a:t>
            </a:r>
            <a:r>
              <a:rPr lang="cs-CZ" sz="1600" dirty="0"/>
              <a:t> – koberec do třídy Berušek, hydroizolace zdiva</a:t>
            </a:r>
            <a:endParaRPr lang="cs-CZ"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44500" lvl="1"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Novodvorská </a:t>
            </a:r>
            <a:r>
              <a:rPr lang="cs-CZ" sz="1600" dirty="0"/>
              <a:t>– výměna sanity WC na dvou třídách, výměna obložení u pískovišť, nátěry, oprava venkovních laviček a stolků, servis oken a dveří, oprava rozvodů kódování</a:t>
            </a:r>
          </a:p>
          <a:p>
            <a:pPr marL="444500" lvl="1" indent="0">
              <a:buNone/>
            </a:pPr>
            <a:r>
              <a:rPr lang="cs-CZ" sz="16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Benešova </a:t>
            </a:r>
            <a:r>
              <a:rPr lang="cs-CZ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výsadba nových stromů na zahradě a nový herní zahradní prvek s kuchyňkou</a:t>
            </a:r>
          </a:p>
          <a:p>
            <a:pPr marL="444500" lvl="1"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Úpská </a:t>
            </a:r>
            <a:r>
              <a:rPr lang="cs-CZ" sz="1600" dirty="0"/>
              <a:t>– výměna rozvodů vody, zastřešení pergoly, oprava světlíků, výměna podlahové krytiny v tělocvičně, výmalba</a:t>
            </a:r>
          </a:p>
          <a:p>
            <a:pPr marL="444500" lvl="1" indent="0">
              <a:buNone/>
            </a:pPr>
            <a:r>
              <a:rPr lang="cs-CZ" sz="16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Voletiny </a:t>
            </a:r>
            <a:r>
              <a:rPr lang="cs-CZ" sz="16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výroba a instalace venkovní branky, oprava fasády a výměna dveří na zahradním domku, rekonstrukce sociálního zařízení (havárie)</a:t>
            </a:r>
          </a:p>
          <a:p>
            <a:pPr marL="444500" lvl="1"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Kryblická</a:t>
            </a:r>
            <a:r>
              <a:rPr lang="cs-CZ" sz="1600" dirty="0"/>
              <a:t> – výmalba, nové chodníčky a dopadové plochy na zahradě, výměna střešní krytiny na zahradním domku</a:t>
            </a:r>
          </a:p>
          <a:p>
            <a:pPr marL="444500" lvl="1" indent="0">
              <a:buNone/>
            </a:pPr>
            <a:r>
              <a:rPr lang="cs-CZ" sz="16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Tkalcovská – </a:t>
            </a:r>
            <a:r>
              <a:rPr lang="cs-CZ" sz="16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výmalba, </a:t>
            </a:r>
            <a:r>
              <a:rPr lang="cs-CZ" sz="1600" b="0" i="0" u="none" strike="noStrike" cap="none" dirty="0" err="1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podlahářské</a:t>
            </a:r>
            <a:r>
              <a:rPr lang="cs-CZ" sz="16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 práce, magnetické závory, výměna písku, vyvýšené záhony.</a:t>
            </a:r>
            <a:endParaRPr lang="cs-CZ" sz="1600" b="0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241283"/>
            <a:endParaRPr lang="cs-CZ"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lvl="1" indent="-241283"/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2" name="Shape 2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13" name="Shape 21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17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Shape 21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 Materiálně - technické podmínky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4.6  slabé stránky</a:t>
            </a:r>
          </a:p>
        </p:txBody>
      </p:sp>
      <p:sp>
        <p:nvSpPr>
          <p:cNvPr id="219" name="Shape 2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cs-CZ" sz="18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Podrobně rozpracováno v hodnocení jednotlivých pracovišť, které jsou přílohou této evaluace</a:t>
            </a:r>
          </a:p>
          <a:p>
            <a:pPr marL="457189" marR="0" lvl="1" indent="-12689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Slabé stránky – Co se z plánu nepodařilo uskutečnit:</a:t>
            </a:r>
          </a:p>
          <a:p>
            <a:pPr marL="285750" indent="-285750">
              <a:buSzPct val="25000"/>
            </a:pPr>
            <a:r>
              <a:rPr lang="cs-CZ" sz="1800" dirty="0"/>
              <a:t>Zahrada MŠ Gorkého a v MŠ Komenského (znovu v požadavcích na rok 2024)</a:t>
            </a:r>
          </a:p>
          <a:p>
            <a:pPr marL="285750" indent="-285750">
              <a:buSzPct val="25000"/>
            </a:pPr>
            <a:r>
              <a:rPr lang="cs-CZ" sz="1800" dirty="0"/>
              <a:t>Oprava vstupních schodišť v MŠ Kryblická – bezbariérový přístup (připravuje se projekt)</a:t>
            </a:r>
          </a:p>
          <a:p>
            <a:pPr marL="285750" indent="-285750">
              <a:buSzPct val="25000"/>
            </a:pPr>
            <a:r>
              <a:rPr lang="cs-CZ" sz="1800" dirty="0"/>
              <a:t>Výtahy -4 kusy - oprava na dalších 2 MŠ (znovu v požadavcích na rok 2024 – MŠ Komenského)</a:t>
            </a:r>
          </a:p>
          <a:p>
            <a:pPr marL="285750" indent="-285750">
              <a:buSzPct val="25000"/>
            </a:pPr>
            <a:r>
              <a:rPr lang="cs-CZ" sz="1800" dirty="0"/>
              <a:t>Příjezdové cesty Novodvorská (znovu v požadavcích na rok 2023)</a:t>
            </a:r>
          </a:p>
          <a:p>
            <a:pPr marL="285750" indent="-285750">
              <a:buSzPct val="25000"/>
            </a:pPr>
            <a:endParaRPr lang="cs-CZ" sz="1800" dirty="0"/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0" name="Shape 22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21" name="Shape 2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18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 Materiálně - technické podmínky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4.7  závěr</a:t>
            </a:r>
          </a:p>
        </p:txBody>
      </p:sp>
      <p:sp>
        <p:nvSpPr>
          <p:cNvPr id="227" name="Shape 227"/>
          <p:cNvSpPr txBox="1">
            <a:spLocks noGrp="1"/>
          </p:cNvSpPr>
          <p:nvPr>
            <p:ph type="body" idx="1"/>
          </p:nvPr>
        </p:nvSpPr>
        <p:spPr>
          <a:xfrm>
            <a:off x="633483" y="1847850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Arial"/>
              <a:buNone/>
            </a:pPr>
            <a:r>
              <a:rPr lang="cs-CZ" sz="1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Podrobně rozpracováno v hodnocení jednotlivých pracovišť, které jsou přílohou této evaluace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Závěr – O co budeme usilovat</a:t>
            </a:r>
          </a:p>
          <a:p>
            <a:pPr marL="285750" indent="-285750">
              <a:buSzPct val="25000"/>
            </a:pPr>
            <a:r>
              <a:rPr lang="cs-CZ" sz="1800" dirty="0"/>
              <a:t>Výměna schodišť v MŠ Kryblická – havarijní stav, proveden </a:t>
            </a:r>
            <a:r>
              <a:rPr lang="cs-CZ" sz="1800" dirty="0" err="1"/>
              <a:t>inž</a:t>
            </a:r>
            <a:r>
              <a:rPr lang="cs-CZ" sz="1800" dirty="0"/>
              <a:t>. geologický průzkum podloží, připravuje se projektová dokumentace</a:t>
            </a:r>
          </a:p>
          <a:p>
            <a:pPr marL="285750" indent="-285750">
              <a:buSzPct val="25000"/>
            </a:pPr>
            <a:r>
              <a:rPr lang="cs-CZ" sz="1800" dirty="0"/>
              <a:t>Zahrada MŠ Komenského</a:t>
            </a:r>
          </a:p>
          <a:p>
            <a:pPr marL="285750" indent="-285750">
              <a:buSzPct val="25000"/>
            </a:pPr>
            <a:r>
              <a:rPr lang="cs-CZ" sz="1800" dirty="0"/>
              <a:t>Výměna vodovodního a odpadního potrubí + nové elektrické rozvody v MŠ Komenského</a:t>
            </a:r>
          </a:p>
          <a:p>
            <a:pPr marL="285750" indent="-285750">
              <a:buSzPct val="25000"/>
            </a:pPr>
            <a:r>
              <a:rPr lang="cs-CZ" sz="1800" dirty="0"/>
              <a:t>Výtahy 2 kusy – MŠ Komenského (znovu v požadavcích na rok 2024)</a:t>
            </a:r>
          </a:p>
          <a:p>
            <a:pPr marL="285750" indent="-285750">
              <a:buSzPct val="25000"/>
            </a:pPr>
            <a:r>
              <a:rPr lang="cs-CZ" sz="1800" dirty="0"/>
              <a:t>Příjezdové cesty Novodvorská (znovu v požadavcích na rok 2024)</a:t>
            </a:r>
          </a:p>
          <a:p>
            <a:pPr marL="285750" indent="-285750">
              <a:buSzPct val="25000"/>
            </a:pPr>
            <a:r>
              <a:rPr lang="cs-CZ" sz="1800" dirty="0"/>
              <a:t>MŠ Žižkova – uzavření venkovních lodžií – připravuje se projektová dokumentace</a:t>
            </a:r>
          </a:p>
          <a:p>
            <a:pPr marL="285750" indent="-285750">
              <a:buSzPct val="25000"/>
            </a:pPr>
            <a:r>
              <a:rPr lang="cs-CZ" sz="1800" dirty="0"/>
              <a:t>Přístavba MŠ Komenského – připravuje se projektová dokumentace, žádost o dataci</a:t>
            </a:r>
          </a:p>
          <a:p>
            <a:pPr marL="0" indent="0">
              <a:buSzPct val="25000"/>
              <a:buNone/>
            </a:pPr>
            <a:r>
              <a:rPr lang="cs-CZ" sz="1800" b="1" dirty="0"/>
              <a:t>Všechny účelové a investiční dotace jsou již 2. rokem řešeny v rámci rozpočtových změn = nedávají se již do požadavků na sestavení nového rozpočtu města.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endParaRPr lang="cs-CZ"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8" name="Shape 22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29" name="Shape 22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19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Obsah</a:t>
            </a:r>
          </a:p>
        </p:txBody>
      </p:sp>
      <p:sp>
        <p:nvSpPr>
          <p:cNvPr id="100" name="Shape 100"/>
          <p:cNvSpPr txBox="1">
            <a:spLocks noGrp="1"/>
          </p:cNvSpPr>
          <p:nvPr>
            <p:ph type="body" idx="1"/>
          </p:nvPr>
        </p:nvSpPr>
        <p:spPr>
          <a:xfrm>
            <a:off x="838200" y="1412776"/>
            <a:ext cx="5181600" cy="4764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514350" marR="0" lvl="0" indent="-51435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7350"/>
              <a:buFont typeface="Calibri"/>
              <a:buAutoNum type="arabicPeriod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Základní údaje o pracovišti</a:t>
            </a: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	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1.1 Škola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1.2 Součásti školy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dirty="0"/>
              <a:t>1.3 SWOT analýza organizace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1.4 výběr ze SWOT analýz jednotlivých MŠ		</a:t>
            </a:r>
            <a:endParaRPr lang="cs-CZ" sz="14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7350"/>
              <a:buFont typeface="Calibri"/>
              <a:buAutoNum type="arabicPeriod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Personální podmínky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2.1 Základní údaje o pracovnících školy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2.2 Pedagogové</a:t>
            </a:r>
          </a:p>
          <a:p>
            <a:pPr marL="444500" marR="0" lvl="1" indent="0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1826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2.3 Členění pedagogů dle věku</a:t>
            </a:r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7350"/>
              <a:buFont typeface="Calibri"/>
              <a:buAutoNum type="arabicPeriod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DVPP	 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7350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             3.1 Dotace</a:t>
            </a:r>
          </a:p>
          <a:p>
            <a:pPr marL="457189" lvl="1" indent="0">
              <a:lnSpc>
                <a:spcPct val="70000"/>
              </a:lnSpc>
              <a:spcBef>
                <a:spcPts val="1000"/>
              </a:spcBef>
              <a:buSzPct val="97350"/>
              <a:buNone/>
            </a:pPr>
            <a:r>
              <a:rPr lang="cs-CZ" sz="1200" dirty="0"/>
              <a:t>3.2 Ředitelka</a:t>
            </a: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				</a:t>
            </a: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7350"/>
              <a:buNone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4.         Materiálně – technické podmínky</a:t>
            </a: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			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 4.1 Nákup materiálu a vybavení			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 4.2 Opravy a údržba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dirty="0"/>
              <a:t> 4.3. Dotace</a:t>
            </a: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				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 4.4 ICT technologie na pracovišti			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 4.4 Silné stránky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dirty="0"/>
              <a:t> 4.6 Slabé stránky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 4.7 závěr</a:t>
            </a: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200" dirty="0"/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200" b="0" i="0" u="none" strike="noStrike" cap="none" dirty="0">
                <a:solidFill>
                  <a:schemeClr val="dk1"/>
                </a:solidFill>
                <a:sym typeface="Calibri"/>
              </a:rPr>
              <a:t>			</a:t>
            </a:r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5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5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14350" marR="0" lvl="0" indent="-51435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59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Zástupný symbol pro text 1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pPr marL="0" lvl="0" indent="0">
              <a:lnSpc>
                <a:spcPct val="70000"/>
              </a:lnSpc>
              <a:buSzPct val="152110"/>
              <a:buNone/>
            </a:pPr>
            <a:r>
              <a:rPr lang="cs-CZ" sz="1400" dirty="0"/>
              <a:t>5.             Finanční podmínky </a:t>
            </a:r>
          </a:p>
          <a:p>
            <a:pPr marL="504000" lvl="1" indent="0">
              <a:lnSpc>
                <a:spcPct val="100000"/>
              </a:lnSpc>
              <a:spcBef>
                <a:spcPts val="600"/>
              </a:spcBef>
              <a:buSzPct val="152110"/>
              <a:buNone/>
            </a:pPr>
            <a:r>
              <a:rPr lang="cs-CZ" sz="1200" dirty="0"/>
              <a:t>5.1 Rozpočet</a:t>
            </a:r>
          </a:p>
          <a:p>
            <a:pPr marL="457189" lvl="1" indent="0">
              <a:lnSpc>
                <a:spcPct val="100000"/>
              </a:lnSpc>
              <a:buSzPct val="152110"/>
              <a:buNone/>
            </a:pPr>
            <a:r>
              <a:rPr lang="cs-CZ" sz="1200" dirty="0"/>
              <a:t>  5.2 Dotace</a:t>
            </a:r>
          </a:p>
          <a:p>
            <a:pPr marL="457189" lvl="1" indent="0">
              <a:lnSpc>
                <a:spcPct val="100000"/>
              </a:lnSpc>
              <a:buSzPct val="152110"/>
              <a:buNone/>
            </a:pPr>
            <a:r>
              <a:rPr lang="cs-CZ" sz="1200" dirty="0"/>
              <a:t>	</a:t>
            </a:r>
          </a:p>
          <a:p>
            <a:pPr marL="0" lvl="0" indent="0">
              <a:lnSpc>
                <a:spcPct val="100000"/>
              </a:lnSpc>
              <a:buSzPct val="97350"/>
              <a:buNone/>
            </a:pPr>
            <a:r>
              <a:rPr lang="cs-CZ" sz="1400" dirty="0"/>
              <a:t>6.             ŠVP PV a jeho naplnění	</a:t>
            </a:r>
          </a:p>
          <a:p>
            <a:pPr marL="0" lvl="0" indent="0">
              <a:lnSpc>
                <a:spcPct val="70000"/>
              </a:lnSpc>
              <a:buSzPct val="97350"/>
              <a:buNone/>
            </a:pPr>
            <a:r>
              <a:rPr lang="cs-CZ" sz="1400" dirty="0"/>
              <a:t>7.             Zápis dětí k předškolnímu vzdělávání</a:t>
            </a:r>
            <a:r>
              <a:rPr lang="cs-CZ" sz="1200" dirty="0"/>
              <a:t>				</a:t>
            </a:r>
          </a:p>
          <a:p>
            <a:pPr marL="228600" lvl="0" indent="-228600">
              <a:lnSpc>
                <a:spcPct val="70000"/>
              </a:lnSpc>
              <a:buSzPct val="97350"/>
              <a:buAutoNum type="arabicPeriod" startAt="8"/>
            </a:pPr>
            <a:r>
              <a:rPr lang="cs-CZ" sz="1400" dirty="0"/>
              <a:t>         Kontrolní a hospitační činnost</a:t>
            </a:r>
          </a:p>
          <a:p>
            <a:pPr marL="457189" lvl="1" indent="0">
              <a:lnSpc>
                <a:spcPct val="70000"/>
              </a:lnSpc>
              <a:buSzPct val="97350"/>
              <a:buNone/>
            </a:pPr>
            <a:r>
              <a:rPr lang="cs-CZ" sz="1200" dirty="0"/>
              <a:t>8.1 Silné stránky</a:t>
            </a:r>
          </a:p>
          <a:p>
            <a:pPr marL="457189" lvl="1" indent="0">
              <a:lnSpc>
                <a:spcPct val="70000"/>
              </a:lnSpc>
              <a:buSzPct val="97350"/>
              <a:buNone/>
            </a:pPr>
            <a:r>
              <a:rPr lang="cs-CZ" sz="1200" dirty="0"/>
              <a:t>8.2 Slabé stránky</a:t>
            </a:r>
          </a:p>
          <a:p>
            <a:pPr marL="457189" lvl="1" indent="0">
              <a:lnSpc>
                <a:spcPct val="70000"/>
              </a:lnSpc>
              <a:buSzPct val="97350"/>
              <a:buNone/>
            </a:pPr>
            <a:r>
              <a:rPr lang="cs-CZ" sz="1200" dirty="0"/>
              <a:t>8.3 závěr</a:t>
            </a:r>
          </a:p>
          <a:p>
            <a:pPr marL="228600" lvl="0" indent="-228600">
              <a:lnSpc>
                <a:spcPct val="70000"/>
              </a:lnSpc>
              <a:buSzPct val="97350"/>
              <a:buAutoNum type="arabicPeriod" startAt="8"/>
            </a:pPr>
            <a:r>
              <a:rPr lang="cs-CZ" sz="1400" dirty="0"/>
              <a:t>         Závěr</a:t>
            </a:r>
          </a:p>
          <a:p>
            <a:pPr marL="228600" lvl="0" indent="-228600">
              <a:lnSpc>
                <a:spcPct val="70000"/>
              </a:lnSpc>
              <a:buSzPct val="97350"/>
              <a:buAutoNum type="arabicPeriod" startAt="8"/>
            </a:pPr>
            <a:r>
              <a:rPr lang="cs-CZ" sz="1400" dirty="0"/>
              <a:t>         Přílohy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101" name="Shape 101"/>
          <p:cNvSpPr txBox="1">
            <a:spLocks noGrp="1"/>
          </p:cNvSpPr>
          <p:nvPr>
            <p:ph type="ftr" idx="1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r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Stav k 31.8.2023</a:t>
            </a:r>
            <a:endParaRPr lang="cs-CZ"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 txBox="1">
            <a:spLocks noGrp="1"/>
          </p:cNvSpPr>
          <p:nvPr>
            <p:ph type="sldNum" idx="12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5. Finanční podmínky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5.1 </a:t>
            </a:r>
            <a:r>
              <a:rPr lang="cs-CZ" sz="2400" b="1" dirty="0">
                <a:solidFill>
                  <a:srgbClr val="008080"/>
                </a:solidFill>
              </a:rPr>
              <a:t>Rozpočet</a:t>
            </a:r>
            <a:endParaRPr lang="cs-CZ" sz="2400" b="1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594" marR="0" lvl="0" indent="-22859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800" b="0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Rozpočet města Trutnova</a:t>
            </a:r>
            <a:endParaRPr sz="1800" b="0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cs-CZ" sz="1600" dirty="0"/>
              <a:t>2021</a:t>
            </a:r>
          </a:p>
          <a:p>
            <a:pPr lvl="1"/>
            <a:r>
              <a:rPr lang="cs-CZ" sz="1200" dirty="0"/>
              <a:t>Příspěvek na provoz 11 000 000 Kč</a:t>
            </a:r>
          </a:p>
          <a:p>
            <a:pPr lvl="1"/>
            <a:r>
              <a:rPr lang="cs-CZ" sz="1200" dirty="0"/>
              <a:t>Účelový provozní příspěvek: 0 Kč</a:t>
            </a:r>
          </a:p>
          <a:p>
            <a:pPr lvl="1"/>
            <a:endParaRPr lang="cs-CZ" sz="1200" dirty="0"/>
          </a:p>
          <a:p>
            <a:r>
              <a:rPr lang="cs-CZ" sz="1600" dirty="0"/>
              <a:t>2022</a:t>
            </a:r>
          </a:p>
          <a:p>
            <a:pPr lvl="1">
              <a:lnSpc>
                <a:spcPct val="100000"/>
              </a:lnSpc>
            </a:pPr>
            <a:r>
              <a:rPr lang="cs-CZ" sz="1200" dirty="0"/>
              <a:t>Příspěvek na provoz 11 920 000 Kč</a:t>
            </a:r>
          </a:p>
          <a:p>
            <a:pPr lvl="1">
              <a:lnSpc>
                <a:spcPct val="100000"/>
              </a:lnSpc>
            </a:pPr>
            <a:r>
              <a:rPr lang="cs-CZ" sz="1200" dirty="0"/>
              <a:t>Účelový provozní příspěvek 4 970 000 Kč</a:t>
            </a:r>
          </a:p>
          <a:p>
            <a:pPr lvl="1">
              <a:lnSpc>
                <a:spcPct val="100000"/>
              </a:lnSpc>
            </a:pPr>
            <a:endParaRPr lang="cs-CZ" sz="1200" dirty="0"/>
          </a:p>
          <a:p>
            <a:pPr>
              <a:lnSpc>
                <a:spcPct val="100000"/>
              </a:lnSpc>
            </a:pPr>
            <a:r>
              <a:rPr lang="cs-CZ" sz="1600" dirty="0"/>
              <a:t>2023</a:t>
            </a:r>
          </a:p>
          <a:p>
            <a:pPr lvl="1">
              <a:lnSpc>
                <a:spcPct val="100000"/>
              </a:lnSpc>
            </a:pPr>
            <a:r>
              <a:rPr lang="cs-CZ" sz="1200" dirty="0"/>
              <a:t>Příspěvek na provoz 12 447 000 Kč</a:t>
            </a:r>
          </a:p>
          <a:p>
            <a:pPr lvl="1">
              <a:lnSpc>
                <a:spcPct val="100000"/>
              </a:lnSpc>
            </a:pPr>
            <a:r>
              <a:rPr lang="cs-CZ" sz="1200" dirty="0"/>
              <a:t>Účelový provozní příspěvek 1 390 000 Kč</a:t>
            </a:r>
          </a:p>
          <a:p>
            <a:pPr lvl="1">
              <a:lnSpc>
                <a:spcPct val="100000"/>
              </a:lnSpc>
            </a:pPr>
            <a:r>
              <a:rPr lang="cs-CZ" sz="1200" dirty="0"/>
              <a:t>Investiční dotace 1 025 000 Kč</a:t>
            </a:r>
          </a:p>
          <a:p>
            <a:pPr indent="0">
              <a:buNone/>
            </a:pPr>
            <a:r>
              <a:rPr lang="cs-CZ" sz="1600" dirty="0">
                <a:solidFill>
                  <a:srgbClr val="008080"/>
                </a:solidFill>
              </a:rPr>
              <a:t>Státní rozpočet</a:t>
            </a:r>
          </a:p>
          <a:p>
            <a:r>
              <a:rPr lang="cs-CZ" sz="1400" dirty="0">
                <a:solidFill>
                  <a:schemeClr val="tx1"/>
                </a:solidFill>
              </a:rPr>
              <a:t>Prostředky na platy zaměstnanců</a:t>
            </a:r>
          </a:p>
          <a:p>
            <a:pPr lvl="1" indent="0">
              <a:buNone/>
            </a:pPr>
            <a:endParaRPr lang="cs-CZ" sz="2000" dirty="0"/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2971" marR="0" lvl="2" indent="-24127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Shape 23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Shape 23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5. Finanční podmínky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5.2 Dotace</a:t>
            </a:r>
          </a:p>
        </p:txBody>
      </p:sp>
      <p:sp>
        <p:nvSpPr>
          <p:cNvPr id="235" name="Shape 23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28594" marR="0" lvl="0" indent="-22859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>
              <a:buNone/>
            </a:pPr>
            <a:r>
              <a:rPr lang="cs-CZ" sz="2000" b="1" dirty="0">
                <a:solidFill>
                  <a:schemeClr val="tx1"/>
                </a:solidFill>
              </a:rPr>
              <a:t>OP JAK </a:t>
            </a:r>
            <a:r>
              <a:rPr lang="cs-CZ" sz="2000" b="1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Šablony I, CZ.02.02.XX/00/22_002/0000109, název projektu: Zlepšení kvality výuky v MŠ Trutnov Komenského</a:t>
            </a:r>
            <a:r>
              <a:rPr lang="cs-CZ" sz="2000" b="1" dirty="0">
                <a:solidFill>
                  <a:schemeClr val="tx1"/>
                </a:solidFill>
              </a:rPr>
              <a:t> 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6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Personální podpora – 4 školní asistenti (2,0 úvazku)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600" dirty="0"/>
              <a:t>Vzdělávání pracovníků v MŠ</a:t>
            </a: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60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Inovativní vzdělávání dětí v MŠ</a:t>
            </a: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None/>
            </a:pPr>
            <a:r>
              <a:rPr lang="cs-CZ" sz="20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Národní program obnovy </a:t>
            </a:r>
          </a:p>
          <a:p>
            <a:pPr marL="285750" indent="-285750"/>
            <a:r>
              <a:rPr lang="cs-CZ" sz="1600" dirty="0"/>
              <a:t>Nákup digitálních učebních pomůcek </a:t>
            </a:r>
          </a:p>
          <a:p>
            <a:pPr marL="0" indent="0">
              <a:buNone/>
            </a:pPr>
            <a:r>
              <a:rPr lang="cs-CZ" sz="2000" b="1" dirty="0"/>
              <a:t>Potravinová pomoc dětem</a:t>
            </a:r>
            <a:endParaRPr lang="cs-CZ"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r>
              <a:rPr lang="cs-CZ" sz="1600" dirty="0"/>
              <a:t>Obědy do škol</a:t>
            </a:r>
          </a:p>
          <a:p>
            <a:pPr lvl="1" indent="0">
              <a:buNone/>
            </a:pPr>
            <a:endParaRPr lang="cs-CZ" sz="2000" dirty="0"/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0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endParaRPr sz="22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00" b="1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142971" marR="0" lvl="2" indent="-24127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4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6" name="Shape 23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37" name="Shape 23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21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24004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6. ŠVP PV a jeho naplnění</a:t>
            </a:r>
          </a:p>
        </p:txBody>
      </p:sp>
      <p:graphicFrame>
        <p:nvGraphicFramePr>
          <p:cNvPr id="251" name="Shape 251"/>
          <p:cNvGraphicFramePr/>
          <p:nvPr>
            <p:extLst>
              <p:ext uri="{D42A27DB-BD31-4B8C-83A1-F6EECF244321}">
                <p14:modId xmlns:p14="http://schemas.microsoft.com/office/powerpoint/2010/main" val="370983122"/>
              </p:ext>
            </p:extLst>
          </p:nvPr>
        </p:nvGraphicFramePr>
        <p:xfrm>
          <a:off x="838200" y="1825625"/>
          <a:ext cx="10515600" cy="4590704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276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52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14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200" u="none" strike="noStrike" cap="none" dirty="0"/>
                        <a:t>Název ŠVP PV pracoviště (+ zaměření):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b="1" u="none" strike="noStrike" cap="none"/>
                        <a:t>Školní vzdělávací program pro předškolní vzdělávání v Mateřské škole, Trutnov </a:t>
                      </a:r>
                      <a:r>
                        <a:rPr lang="cs-CZ" sz="1400" b="0" u="none" strike="noStrike" cap="none"/>
                        <a:t>je rámcový pro celou organizaci a z jeho koncepce vychází ŠVP PV všech 11 pracovišť, jejichž hodnocení je součástí evaluace pracovišť (viz příloha)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Heterogenní/homogenní třídy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dirty="0">
                          <a:solidFill>
                            <a:schemeClr val="tx1"/>
                          </a:solidFill>
                        </a:rPr>
                        <a:t>28/9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/>
                        <a:t>Děti se spec. vzděl. potřebami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baseline="0" dirty="0"/>
                        <a:t>4 speciální třídy – 50 dětí ve třídách dle §16 odst.9, integrace v běžných třídách –19 dětí</a:t>
                      </a:r>
                      <a:endParaRPr lang="cs-CZ"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067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 dirty="0"/>
                        <a:t>Nadané děti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1400" u="none" strike="noStrike" cap="none" dirty="0"/>
                        <a:t>Dětem, které projevují prvky nadání, jsou vytvářeny</a:t>
                      </a:r>
                      <a:r>
                        <a:rPr lang="cs-CZ" sz="1400" u="none" strike="noStrike" cap="none" baseline="0" dirty="0"/>
                        <a:t> podmínky pro další růst zajištěním pestré vzdělávací nabídka a je postavena na spolupráci s rodiči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  <a:tabLst/>
                        <a:defRPr/>
                      </a:pPr>
                      <a:r>
                        <a:rPr lang="cs-CZ" sz="1400" u="none" strike="noStrike" cap="none" dirty="0">
                          <a:solidFill>
                            <a:schemeClr val="tx1"/>
                          </a:solidFill>
                        </a:rPr>
                        <a:t>V tomto školním roce jsme neevidovali</a:t>
                      </a:r>
                      <a:r>
                        <a:rPr lang="cs-CZ" sz="1400" u="none" strike="noStrike" cap="none" baseline="0" dirty="0">
                          <a:solidFill>
                            <a:schemeClr val="tx1"/>
                          </a:solidFill>
                        </a:rPr>
                        <a:t> žádné nadané dítě</a:t>
                      </a:r>
                      <a:r>
                        <a:rPr lang="cs-CZ" sz="1400" u="none" strike="noStrike" cap="none" dirty="0">
                          <a:solidFill>
                            <a:schemeClr val="tx1"/>
                          </a:solidFill>
                        </a:rPr>
                        <a:t>.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61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/>
                        <a:t>Spolupráce s rodiči (lze i konkrétně)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1400" u="none" strike="noStrike" cap="none" dirty="0"/>
                        <a:t>Viz hodnocení jednotlivých pracovišť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108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/>
                        <a:t>Klima školy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1400" u="none" strike="noStrike" cap="none" dirty="0"/>
                        <a:t>Klima</a:t>
                      </a:r>
                      <a:r>
                        <a:rPr lang="cs-CZ" sz="1400" u="none" strike="noStrike" cap="none" baseline="0" dirty="0"/>
                        <a:t> jednotlivých odloučených pracovišť je rozpracována na jednotlivých MŠ</a:t>
                      </a:r>
                      <a:endParaRPr lang="cs-CZ" sz="1400" u="none" strike="noStrike" cap="none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1400" u="none" strike="noStrike" cap="none" dirty="0"/>
                        <a:t>Demokratický styl vedení, spolupráce, důvěra, loajalita, empatie, respektování názoru pracovníků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35026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400" u="none" strike="noStrike" cap="none"/>
                        <a:t>Akce celé školy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1400" u="none" strike="noStrike" cap="none" dirty="0"/>
                        <a:t>V tomto školním roce byla uskutečněna pouze</a:t>
                      </a:r>
                      <a:r>
                        <a:rPr lang="cs-CZ" sz="1400" u="none" strike="noStrike" cap="none" baseline="0" dirty="0"/>
                        <a:t> 1 společná akce v červnu – Fotbalový turnaj MŠ na stadionu v HSM</a:t>
                      </a:r>
                      <a:r>
                        <a:rPr lang="cs-CZ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. Vítězem se stala MŠ Novodvorská Kytičky</a:t>
                      </a:r>
                      <a:endParaRPr lang="cs-CZ" sz="1400" u="none" strike="noStrike" cap="none" baseline="0" dirty="0"/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100000"/>
                        <a:buFont typeface="Arial"/>
                        <a:buChar char="•"/>
                      </a:pPr>
                      <a:r>
                        <a:rPr lang="cs-CZ" sz="1400" u="none" strike="noStrike" cap="none" dirty="0"/>
                        <a:t>Akce pracovišť – viz. příloha</a:t>
                      </a: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4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52" name="Shape 25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53" name="Shape 25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22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Shape 260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7. Zápis dětí k předškolnímu vzdělávání</a:t>
            </a:r>
          </a:p>
        </p:txBody>
      </p:sp>
      <p:graphicFrame>
        <p:nvGraphicFramePr>
          <p:cNvPr id="261" name="Shape 261"/>
          <p:cNvGraphicFramePr/>
          <p:nvPr>
            <p:extLst>
              <p:ext uri="{D42A27DB-BD31-4B8C-83A1-F6EECF244321}">
                <p14:modId xmlns:p14="http://schemas.microsoft.com/office/powerpoint/2010/main" val="4007072680"/>
              </p:ext>
            </p:extLst>
          </p:nvPr>
        </p:nvGraphicFramePr>
        <p:xfrm>
          <a:off x="838200" y="1825625"/>
          <a:ext cx="10515600" cy="3388390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Počet volných míst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Počet přijatých dětí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Z toho ze spádové oblasti (3 leté - 5 leté)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Z toho ročníky 2020</a:t>
                      </a:r>
                      <a:r>
                        <a:rPr lang="cs-CZ" sz="1800" u="none" strike="noStrike" cap="none" baseline="0" dirty="0"/>
                        <a:t> (dvouleté)</a:t>
                      </a:r>
                      <a:endParaRPr lang="cs-CZ"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5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227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227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188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0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50">
                <a:tc gridSpan="4">
                  <a:txBody>
                    <a:bodyPr/>
                    <a:lstStyle/>
                    <a:p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Termín 1. zápisu: 3.5. - 4.5.2023, </a:t>
                      </a:r>
                    </a:p>
                    <a:p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Místo zápisu: 11 pracovišť MŠ Trutnov</a:t>
                      </a:r>
                    </a:p>
                    <a:p>
                      <a:endParaRPr lang="cs-CZ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Během letošního zápisu k předškolnímu vzdělávání na školní rok 2023 2024 jsme obdrželi celkem</a:t>
                      </a:r>
                      <a:r>
                        <a:rPr lang="cs-CZ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282</a:t>
                      </a:r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žádostí. Kapacita volných míst je </a:t>
                      </a:r>
                      <a:r>
                        <a:rPr lang="cs-CZ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227.</a:t>
                      </a:r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</a:t>
                      </a:r>
                    </a:p>
                    <a:p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Postupovali jsme v souladu se zásadami k přijetí do MŠ a v první řadě zajistili místa dětem od 3 do 6 let. To znamená, že všechny děti narozené do 31.8.2020 obdržely v souladu se školským zákonem rozhodnutí o přijetí. Celkem </a:t>
                      </a:r>
                      <a:r>
                        <a:rPr lang="cs-CZ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188 </a:t>
                      </a:r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dětí s trvalým pobytem v Trutnově.</a:t>
                      </a:r>
                    </a:p>
                    <a:p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Ostatní děti jsme seřadily dle data narození a na zbylých </a:t>
                      </a:r>
                      <a:r>
                        <a:rPr lang="cs-CZ" sz="12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39</a:t>
                      </a:r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 volných míst přijali děti narozené do 30.9.2020.</a:t>
                      </a:r>
                    </a:p>
                    <a:p>
                      <a:r>
                        <a:rPr lang="cs-CZ" sz="12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Žadatelé dětí narozených od 1.10.2020 obdrželi zamítnutí žádosti k předškolnímu vzdělávání z důvodu naplnění kapacity. Celkem jde o 67 nepřijetí.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cs-CZ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cs-CZ" sz="1200" b="0" i="0" u="none" strike="noStrike" cap="none" baseline="0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  <a:tabLst/>
                        <a:defRPr/>
                      </a:pPr>
                      <a:endParaRPr lang="cs-CZ" sz="1200" b="0" i="0" u="none" strike="noStrike" cap="none" dirty="0">
                        <a:solidFill>
                          <a:schemeClr val="dk1"/>
                        </a:solidFill>
                        <a:effectLst/>
                        <a:latin typeface="Calibri"/>
                        <a:ea typeface="Calibri"/>
                        <a:cs typeface="Calibri"/>
                        <a:sym typeface="Arial"/>
                      </a:endParaRPr>
                    </a:p>
                    <a:p>
                      <a:pPr marL="285750" marR="0" lvl="0" indent="-28575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 dirty="0"/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62" name="Shape 26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63" name="Shape 263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23</a:t>
            </a:fld>
            <a:endParaRPr lang="cs-CZ" sz="1200" b="0" i="0" u="none" strike="noStrike" cap="none" dirty="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8316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8. Kontrolní a hospitační činnost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8.1</a:t>
            </a: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cs-CZ" sz="2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r>
              <a:rPr lang="cs-CZ" sz="2400" b="1" dirty="0">
                <a:solidFill>
                  <a:srgbClr val="008080"/>
                </a:solidFill>
              </a:rPr>
              <a:t>ilné stránky</a:t>
            </a:r>
            <a:endParaRPr lang="cs-CZ" sz="4400" b="1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838200" y="1340768"/>
            <a:ext cx="10515599" cy="501558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Silné stránky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Kladný přístup většiny pedagogů k DVPP a využívání inovativních poznatků ze vzdělávání v praxi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Příkladná praxe v MŠ Horská – maximální využívání IC technologií, softwaru SMART, Začít spolu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Vzdělávání v centrech aktivit na většině MŠ, používání pravidel, ranní a komunitní kruh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Pedagogika Montessori v jedné třídě MŠ Komenského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Centrum Začít spolu Novodvorská – sdílení zkušeností nejen mezi jednotlivými pracovišti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Výborná úroveň vzdělávání ve všech 4 speciálních třídách a kvalitní inkluze dětí se SVP do běžných tříd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Zvýšení úrovně dětské diagnostiky pomocí diagnostického nástroje </a:t>
            </a:r>
            <a:r>
              <a:rPr lang="cs-CZ" sz="1400" dirty="0" err="1"/>
              <a:t>iSophi</a:t>
            </a:r>
            <a:r>
              <a:rPr lang="cs-CZ" sz="1400" dirty="0"/>
              <a:t> na všech pracovištích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Postupné zřizování portfolií u všech dětí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Digitalizace správy MŠ – postupné seznamování s digitalizací na platformě </a:t>
            </a:r>
            <a:r>
              <a:rPr lang="cs-CZ" sz="1400" dirty="0" err="1"/>
              <a:t>Digiškolka</a:t>
            </a:r>
            <a:endParaRPr lang="cs-CZ" sz="1400" dirty="0"/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Pilotní předávání matriky dětí na sběr dat MŠMT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Pilotní ověřování metody </a:t>
            </a:r>
            <a:r>
              <a:rPr lang="cs-CZ" sz="1400" dirty="0" err="1"/>
              <a:t>Elkonin</a:t>
            </a:r>
            <a:r>
              <a:rPr lang="cs-CZ" sz="1400" dirty="0"/>
              <a:t> téměř u všech pedagogů v MŠ Horská – aktivní používání metody </a:t>
            </a:r>
            <a:r>
              <a:rPr lang="cs-CZ" sz="1400" dirty="0" err="1"/>
              <a:t>Elkonin</a:t>
            </a:r>
            <a:r>
              <a:rPr lang="cs-CZ" sz="1400" dirty="0"/>
              <a:t> i v MŠ Novodvorská 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dirty="0"/>
              <a:t>Využívání venkovní učebny z dotací SFŽP ve </a:t>
            </a:r>
            <a:r>
              <a:rPr lang="cs-CZ" sz="1400" dirty="0" err="1"/>
              <a:t>Voletinách</a:t>
            </a:r>
            <a:r>
              <a:rPr lang="cs-CZ" sz="1400" dirty="0"/>
              <a:t> na základě kurzu Učíme se venku</a:t>
            </a:r>
          </a:p>
          <a:p>
            <a:pPr marL="228594" marR="0" lvl="0" indent="-228594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Kontrolou dokumentace na jednotlivých pracovištích bylo zjištěno: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r>
              <a:rPr lang="cs-CZ" sz="1400" dirty="0"/>
              <a:t>TVP PV v souladu se ŠVP PV, ŠVP PV  v souladu s RVP PV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r>
              <a:rPr lang="cs-CZ" sz="1400" dirty="0"/>
              <a:t>Hospitační protokoly (sjednocené) byly ze všech pracovišť nasdíleny na disk organizace</a:t>
            </a:r>
          </a:p>
          <a:p>
            <a:pPr indent="-228594">
              <a:lnSpc>
                <a:spcPct val="70000"/>
              </a:lnSpc>
            </a:pPr>
            <a:r>
              <a:rPr lang="cs-CZ" sz="1400" dirty="0"/>
              <a:t>Inspekční činnost v říjnu 2022 – s kladným ohodnocením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endParaRPr lang="cs-CZ" sz="1400" dirty="0"/>
          </a:p>
          <a:p>
            <a:pPr marL="457189" lvl="1" indent="0">
              <a:lnSpc>
                <a:spcPct val="70000"/>
              </a:lnSpc>
              <a:spcBef>
                <a:spcPts val="1000"/>
              </a:spcBef>
              <a:buNone/>
            </a:pPr>
            <a:endParaRPr lang="cs-CZ" sz="1400" dirty="0"/>
          </a:p>
          <a:p>
            <a:pPr marL="0" indent="0">
              <a:lnSpc>
                <a:spcPct val="70000"/>
              </a:lnSpc>
              <a:buSzPct val="25000"/>
              <a:buNone/>
            </a:pPr>
            <a:endParaRPr lang="cs-CZ" sz="170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71" name="Shape 27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24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8. Kontrolní a hospitační činnost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dirty="0">
                <a:solidFill>
                  <a:srgbClr val="008080"/>
                </a:solidFill>
              </a:rPr>
              <a:t>8.2 Slabé stránky</a:t>
            </a:r>
            <a:endParaRPr lang="cs-CZ" sz="4400" b="1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9" name="Shape 26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285750" indent="-285750">
              <a:lnSpc>
                <a:spcPct val="70000"/>
              </a:lnSpc>
              <a:buSzPct val="25000"/>
            </a:pPr>
            <a:endParaRPr lang="cs-CZ" sz="170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7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Slabé stránky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r>
              <a:rPr lang="cs-CZ" sz="1600" dirty="0"/>
              <a:t>Neochota některých pedagogů využívat aktivně pracovní emaily</a:t>
            </a:r>
          </a:p>
          <a:p>
            <a:pPr lvl="2" indent="-228594">
              <a:lnSpc>
                <a:spcPct val="70000"/>
              </a:lnSpc>
              <a:spcBef>
                <a:spcPts val="1000"/>
              </a:spcBef>
            </a:pPr>
            <a:r>
              <a:rPr lang="cs-CZ" sz="1600" dirty="0"/>
              <a:t>Nevyužitý potenciál Google </a:t>
            </a:r>
            <a:r>
              <a:rPr lang="cs-CZ" sz="1600" dirty="0" err="1"/>
              <a:t>Workspace</a:t>
            </a:r>
            <a:r>
              <a:rPr lang="cs-CZ" sz="1600" dirty="0"/>
              <a:t> u všech pedagogů, všechny aplikace Google bohužel nejsou plně využity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r>
              <a:rPr lang="cs-CZ" sz="1600" dirty="0"/>
              <a:t>Neochota starších pedagogů pracovat na počítači a digitálně se vzdělávat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r>
              <a:rPr lang="cs-CZ" sz="1600" dirty="0"/>
              <a:t>Absence speciálních pedagogů na běžných třídách s integrovanými dětmi se SVP </a:t>
            </a:r>
          </a:p>
          <a:p>
            <a:pPr lvl="1" indent="-228594">
              <a:lnSpc>
                <a:spcPct val="70000"/>
              </a:lnSpc>
              <a:spcBef>
                <a:spcPts val="1000"/>
              </a:spcBef>
            </a:pPr>
            <a:r>
              <a:rPr lang="cs-CZ" sz="1600" dirty="0"/>
              <a:t>Velmi vysoká nemocnost nejen pedagogického personálu trvající již 3.rokem</a:t>
            </a:r>
          </a:p>
          <a:p>
            <a:pPr marL="457189" lvl="1" indent="0">
              <a:lnSpc>
                <a:spcPct val="70000"/>
              </a:lnSpc>
              <a:buSzPct val="25000"/>
              <a:buNone/>
            </a:pPr>
            <a:endParaRPr lang="cs-CZ" dirty="0"/>
          </a:p>
          <a:p>
            <a:pPr marL="457189" marR="0" lvl="1" indent="-12689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600" dirty="0"/>
          </a:p>
          <a:p>
            <a:pPr marL="685783" marR="0" lvl="1" indent="-241283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7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0" name="Shape 27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71" name="Shape 27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25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125877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19166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8. Kontrolní a hospitační činnost</a:t>
            </a:r>
            <a:b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dirty="0">
                <a:solidFill>
                  <a:srgbClr val="008080"/>
                </a:solidFill>
              </a:rPr>
              <a:t>8.3 Závěr</a:t>
            </a:r>
            <a:endParaRPr lang="cs-CZ" sz="4400" b="1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838200" y="1556792"/>
            <a:ext cx="10515599" cy="462017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85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Závěr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Kontrolní a hospitační činnost ředitelky je předem plánována a je v souladu s vnitřním kontrolním systémem. Výstupem je vždy písemný protokol.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Kontrolní a hospitační činnost zástupkyň je součástí plánování na jejich pracovištích. Jsou jim předány kompetence k hospitační činnosti, které jsou dány náplní práce. Výstupem hospitace je protokol, jehož kopie se odevzdává ředitelce nebo sdílí na disku organizace.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Je vytvořen jednotný protokol o hospitační činnosti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dirty="0"/>
              <a:t>Byla provedena revize všech ŠVP PV na pracovištích dle šablony vytvořené ředitelkou, která bude vycházet z rámcového ŠVP PV organizace 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Ředitelka hospituje na všech pracovištích dle plánu, a to tak, aby během školního roku navštívila alespoň 1x dané pracoviště.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Předmětem hospitace je i kontrola dokumentace na pracovišti, především tam, kde byly shledány nedostatky;  hospitace vzdělávacích činností a kontrola pokladny.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dirty="0"/>
              <a:t>Jsou prováděny </a:t>
            </a:r>
            <a:r>
              <a:rPr lang="cs-CZ" sz="185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vzájemné kontroly pokladen zástupkyň a vedoucích školních jídelen a kontrola účtování stravného a školného u vedoucích ŠJ. O kontrolách je prováděn písemný zápis a odevzdán na ředitelství.</a:t>
            </a: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94805"/>
              <a:buFont typeface="Arial"/>
              <a:buChar char="•"/>
            </a:pPr>
            <a:r>
              <a:rPr lang="cs-CZ" sz="1850" dirty="0"/>
              <a:t>Kladné hodnocení od ČŠI</a:t>
            </a:r>
            <a:endParaRPr lang="cs-CZ"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79" name="Shape 27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26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74867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9.1 Závěr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911424" y="1412776"/>
            <a:ext cx="10515599" cy="4764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Velký podíl na vysoké úrovni předškolního vzdělávání na našich pracovištích má bezesporu činnost metodického centra Začít spolu na MŠ Novodvorská. Témata setkání jsou zajímavá, inspirativní a poskytují pedagogům cenné informace v oblasti inovativního vzdělávání. Jsou hojně navštěvovaná nejen našimi pedagogy, ale i z jiných měst a obcí našeho regionu. Metodické centrum je jedno z 10-ti v republice a jsme právem hrdi na to, že MŠ Trutnov je jedním z nich. Bc. Lence Mullerové a všem jejím stejně zapáleným kolegyním patří za tuto nadstandartní kvalitně organizovanou činnost velké poděkování.</a:t>
            </a:r>
          </a:p>
          <a:p>
            <a:pPr marL="0" marR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MŠ Horská a MŠ Novodvorská jsou registrovány jako MŠ, které vzdělávají dle principů programu Začít spolu. Vedoucí pracovnice těchto MŠ jsou rovněž aktivně zapojeny do změn na </a:t>
            </a:r>
            <a:r>
              <a:rPr lang="cs-CZ" sz="1400" dirty="0" err="1"/>
              <a:t>Vrchlabsku</a:t>
            </a:r>
            <a:r>
              <a:rPr lang="cs-CZ" sz="1400" dirty="0"/>
              <a:t>, které jsou financovány nadačním fondem Auto Škoda Vrchlabí a mají za cíl zkvalitnit předškolní vzdělávání na </a:t>
            </a:r>
            <a:r>
              <a:rPr lang="cs-CZ" sz="1400" dirty="0" err="1"/>
              <a:t>Vrchlabsku</a:t>
            </a:r>
            <a:r>
              <a:rPr lang="cs-CZ" sz="1400" dirty="0"/>
              <a:t>. Proměna je zaštítěna společností Step by step ČR o.p.s.</a:t>
            </a:r>
          </a:p>
          <a:p>
            <a:pPr marL="0" marR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>
              <a:solidFill>
                <a:schemeClr val="tx1"/>
              </a:solidFill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>
                <a:solidFill>
                  <a:schemeClr val="tx1"/>
                </a:solidFill>
              </a:rPr>
              <a:t>Šablony OP JAK jsme využily k úhradě letního týdenního kurzu Začít spolu pro 20 pedagogů z naší organizace. Kurz probíhal v MŠ Horská ve spolupráci se Step by Step ČR. Lektorky Diana Roubová a Pavlína Pilařová ze Začít spolu centra Chomutovsko pedagogům předávaly nové poznatky o podnětném prostředí v MŠ, o struktuře dne a o plánování. Na základě výsledků evaluace budeme připravovat 2. – závěrečnou část kurzu.</a:t>
            </a:r>
          </a:p>
          <a:p>
            <a:pPr marL="0" marR="0" lvl="0" indent="0" algn="l" rtl="0">
              <a:lnSpc>
                <a:spcPct val="8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>
                <a:solidFill>
                  <a:schemeClr val="tx1"/>
                </a:solidFill>
              </a:rPr>
              <a:t>Ze šablon jsme rovněž uhradili vzdělávání 36 pedagogických pracovnic na téma „Inkluze v praxi“ s doc. PhDr. Pavlem </a:t>
            </a:r>
            <a:r>
              <a:rPr lang="cs-CZ" sz="1400" dirty="0" err="1">
                <a:solidFill>
                  <a:schemeClr val="tx1"/>
                </a:solidFill>
              </a:rPr>
              <a:t>Ziklem</a:t>
            </a:r>
            <a:r>
              <a:rPr lang="cs-CZ" sz="1400" dirty="0">
                <a:solidFill>
                  <a:schemeClr val="tx1"/>
                </a:solidFill>
              </a:rPr>
              <a:t>, Ph.D.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Zlepšila se kvalita diagnostiky dětí, kterou si pochvalují i pracovníci ŠPZ. Na všech MŠ jsme pořídili diagnostiku </a:t>
            </a:r>
            <a:r>
              <a:rPr lang="cs-CZ" sz="1400" dirty="0" err="1"/>
              <a:t>iSophi</a:t>
            </a:r>
            <a:r>
              <a:rPr lang="cs-CZ" sz="1400" dirty="0"/>
              <a:t> pro 2 věkové skupiny 4-5, 5-6 let. Na speciálních třídách i pro věkovou skupinu 3-4 roky. Diagnostika je velmi zdařilá, máme verzi i v digitální podobě a můžeme tak předat výstupy nejen ŠPZ, ale i rodičům dětí. 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Děti 3-4 leté v běžných třídách jsou hodnoceny Oregonskou metodou (Začít spolu).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Na všech pracovištích byla zavedena diagnostická portfolia dětí.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Je potřeba vyzdvihnout i zapojení většiny pedagogů z pracoviště Horská do pilotního programu práce s metodou </a:t>
            </a:r>
            <a:r>
              <a:rPr lang="cs-CZ" sz="1400" dirty="0" err="1"/>
              <a:t>Elkonina</a:t>
            </a:r>
            <a:r>
              <a:rPr lang="cs-CZ" sz="1400" dirty="0"/>
              <a:t>. Tuto metodu rozvoje jazykových schopností využívají i jiná pracoviště na základě semináře pořádaný v rámci APIV B – seminář In House, např. V Domcích, Novodvorská.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200" dirty="0"/>
          </a:p>
          <a:p>
            <a:pPr marL="0" indent="0">
              <a:lnSpc>
                <a:spcPct val="80000"/>
              </a:lnSpc>
              <a:spcBef>
                <a:spcPts val="0"/>
              </a:spcBef>
              <a:buSzPct val="25000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85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85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79" name="Shape 27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27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635736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Shape 276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9.2 Závěr</a:t>
            </a:r>
          </a:p>
        </p:txBody>
      </p:sp>
      <p:sp>
        <p:nvSpPr>
          <p:cNvPr id="277" name="Shape 277"/>
          <p:cNvSpPr txBox="1">
            <a:spLocks noGrp="1"/>
          </p:cNvSpPr>
          <p:nvPr>
            <p:ph type="body" idx="1"/>
          </p:nvPr>
        </p:nvSpPr>
        <p:spPr>
          <a:xfrm>
            <a:off x="838200" y="1412776"/>
            <a:ext cx="10515599" cy="476418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I v tomto školním roce pokračovala spolupráce s Malou technickou univerzitou. Projektové dny byly implementovány na všech pracovištích.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Všichni pedagogové se postupně seznámili s digitální správou MŠ na platformě </a:t>
            </a:r>
            <a:r>
              <a:rPr lang="cs-CZ" sz="1400" dirty="0" err="1"/>
              <a:t>Digiškolka</a:t>
            </a:r>
            <a:r>
              <a:rPr lang="cs-CZ" sz="1400" dirty="0"/>
              <a:t> od software Bakaláři. Zkušebně nacvičovali zápisy do třídnic, abychom od září 2023 všichni mohli přejít už jen na digitální třídnice.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Rovněž jsme se úspěšně zapojili do pilotního programu přenosu matriky dětí do sběru dat MŠMT. 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V říjnu 2022 nás u nás prováděla inspekční činnost ČŠI. Hodnocení celé organizace bylo kladné.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Příznivě se vyvíjí i další spolupráce s MAS Jestřebí hory na další období.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400" dirty="0"/>
              <a:t>Všem pedagogickým, ale i nepedagogickým pracovníkům patří poděkování za přístup ke své profesi během celého školního roku.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600" dirty="0"/>
              <a:t>Speciální poděkování patří těm pedagogům, kteří implementují inovativní prvky do předškolního vzdělávání, čímž naplňují VIZI a vlastně i POSLÁNÍ celé organizace definované ve Strategickém rozvojovém plánu MŠ Trutnov. </a:t>
            </a:r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600" dirty="0"/>
          </a:p>
          <a:p>
            <a:pPr marL="0" marR="0" lvl="0" indent="0" algn="just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cs-CZ" sz="1600" dirty="0"/>
              <a:t>Navíc sdílením svých zkušeností s ostatními pedagogy v našem regionu šíří dobré jméno celé naší organizace. Za to všem patří velké poděkování.</a:t>
            </a: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400" dirty="0"/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85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lang="cs-CZ" sz="185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28594" marR="0" lvl="0" indent="-228594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685783" marR="0" lvl="1" indent="-241283" algn="l" rtl="0">
              <a:lnSpc>
                <a:spcPct val="8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85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8" name="Shape 27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79" name="Shape 27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28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7318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Shape 284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b="1" dirty="0">
                <a:solidFill>
                  <a:srgbClr val="008080"/>
                </a:solidFill>
              </a:rPr>
              <a:t>10</a:t>
            </a:r>
            <a:r>
              <a:rPr lang="cs-CZ" sz="44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. Přílohy</a:t>
            </a:r>
          </a:p>
        </p:txBody>
      </p:sp>
      <p:sp>
        <p:nvSpPr>
          <p:cNvPr id="285" name="Shape 28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787400" marR="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Zpráva o výsledku zápisu na školní rok 2023/2024</a:t>
            </a:r>
          </a:p>
          <a:p>
            <a:pPr marL="787400" marR="0" lvl="1" indent="-3429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Analýza potřeb MŠ Trutnov</a:t>
            </a:r>
          </a:p>
          <a:p>
            <a:pPr marL="787400" marR="0" lvl="1" indent="-3429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cs-CZ" sz="1400" b="0" i="0" u="none" strike="noStrike" cap="none" dirty="0">
                <a:solidFill>
                  <a:schemeClr val="dk1"/>
                </a:solidFill>
                <a:sym typeface="Calibri"/>
              </a:rPr>
              <a:t>Průměrná měsíční docházka dětí 2022/2023</a:t>
            </a:r>
          </a:p>
          <a:p>
            <a:pPr marL="787400" marR="0" lvl="1" indent="-3429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cs-CZ" sz="1400" dirty="0"/>
              <a:t>DVPP ředitelka</a:t>
            </a:r>
          </a:p>
          <a:p>
            <a:pPr marL="787400" marR="0" lvl="1" indent="-3429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cs-CZ" sz="1400" dirty="0"/>
              <a:t>Stížnosti – závěrečná zpráva ředitelky</a:t>
            </a:r>
          </a:p>
          <a:p>
            <a:pPr marL="787400" marR="0" lvl="1" indent="-342900" algn="l" rtl="0">
              <a:lnSpc>
                <a:spcPct val="15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+mj-lt"/>
              <a:buAutoNum type="arabicPeriod"/>
            </a:pPr>
            <a:r>
              <a:rPr lang="cs-CZ" sz="1400" dirty="0"/>
              <a:t>Fotodokumentace: Článek z </a:t>
            </a:r>
            <a:r>
              <a:rPr lang="cs-CZ" sz="1400" dirty="0" err="1"/>
              <a:t>Trutnovinek</a:t>
            </a:r>
            <a:r>
              <a:rPr lang="cs-CZ" sz="1400" dirty="0"/>
              <a:t> Čtvrtstoletí fotbalového turnaje mateřský škol v Trutnově, Inkluze v Praxi – Teambuilding, letní škola Začít spolu v MŠ Horská.</a:t>
            </a:r>
          </a:p>
          <a:p>
            <a:pPr marL="787400" lvl="1" indent="-342900">
              <a:lnSpc>
                <a:spcPct val="150000"/>
              </a:lnSpc>
              <a:buFont typeface="+mj-lt"/>
              <a:buAutoNum type="arabicPeriod"/>
            </a:pPr>
            <a:r>
              <a:rPr lang="cs-CZ" sz="1400" dirty="0"/>
              <a:t>Hodnocení školního roku 2022/2023 Voletiny, Benešova, Náchodská, Gorkého, Novodvorská, Komenského, Žižkova, V Domcích, Tkalcovská, Úpská, Horská</a:t>
            </a:r>
          </a:p>
          <a:p>
            <a:pPr lvl="1" indent="-241283">
              <a:lnSpc>
                <a:spcPct val="150000"/>
              </a:lnSpc>
            </a:pPr>
            <a:endParaRPr lang="cs-CZ" sz="1400" dirty="0"/>
          </a:p>
          <a:p>
            <a:pPr marL="685783" marR="0" lvl="1" indent="-24128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endParaRPr lang="cs-CZ" sz="1400" b="0" i="0" u="none" strike="noStrike" cap="none" dirty="0">
              <a:solidFill>
                <a:schemeClr val="dk1"/>
              </a:solidFill>
              <a:sym typeface="Calibri"/>
            </a:endParaRPr>
          </a:p>
          <a:p>
            <a:pPr marL="1142971" marR="0" lvl="2" indent="-24127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6" name="Shape 286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287" name="Shape 28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29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>
            <a:spLocks noGrp="1"/>
          </p:cNvSpPr>
          <p:nvPr>
            <p:ph type="title"/>
          </p:nvPr>
        </p:nvSpPr>
        <p:spPr>
          <a:xfrm>
            <a:off x="838200" y="457200"/>
            <a:ext cx="10515599" cy="75049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742950" marR="0" lvl="0" indent="-74295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98625"/>
              <a:buFont typeface="Calibri"/>
              <a:buAutoNum type="arabicPeriod"/>
            </a:pPr>
            <a:r>
              <a:rPr lang="cs-CZ" sz="288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Základní údaje o škole</a:t>
            </a:r>
            <a:br>
              <a:rPr lang="cs-CZ" sz="252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cs-CZ" sz="2520" b="1" i="0" u="none" strike="noStrike" cap="none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08" name="Shape 108"/>
          <p:cNvGraphicFramePr/>
          <p:nvPr>
            <p:extLst>
              <p:ext uri="{D42A27DB-BD31-4B8C-83A1-F6EECF244321}">
                <p14:modId xmlns:p14="http://schemas.microsoft.com/office/powerpoint/2010/main" val="1306420550"/>
              </p:ext>
            </p:extLst>
          </p:nvPr>
        </p:nvGraphicFramePr>
        <p:xfrm>
          <a:off x="1061049" y="1276711"/>
          <a:ext cx="10292750" cy="4986025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4107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8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2000" b="1" u="none" strike="noStrike" cap="none" dirty="0">
                          <a:solidFill>
                            <a:srgbClr val="00808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1.1  Škola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Název školy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Mateřská škola, Trutnov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6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Adresa školy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Komenského 485, 541 01 Trutnov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0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Zřizovatel školy: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Město Trutnov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Slovanské náměstí 165, 541 16 Trutnov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5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Právní forma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Právní subjekt – Příspěvková</a:t>
                      </a:r>
                      <a:r>
                        <a:rPr lang="cs-CZ" sz="1800" u="none" strike="noStrike" cap="none" baseline="0" dirty="0"/>
                        <a:t> organizace</a:t>
                      </a:r>
                      <a:endParaRPr lang="cs-CZ" sz="1800" u="none" strike="noStrike" cap="none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5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IČO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750 09 617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5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IZO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107 589 044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03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Vedení školy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Ředitelka: Bc. Vladimíra Priputenová</a:t>
                      </a: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Statutární zástupce: Kamila Burešová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Webové stránky: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www.mstrutnov.cz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E-mailová adresa: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hlink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sng" strike="noStrike" cap="none">
                          <a:solidFill>
                            <a:schemeClr val="hlink"/>
                          </a:solidFill>
                          <a:hlinkClick r:id="rId3"/>
                        </a:rPr>
                        <a:t>v.priputenova@mstrutnov.cz</a:t>
                      </a:r>
                      <a:r>
                        <a:rPr lang="cs-CZ" sz="1800" u="none" strike="noStrike" cap="none"/>
                        <a:t>, reditelstvi@mstrutnov.cz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0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Telefon pevná linka / mobil: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499 810 443, 737 224 544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9" name="Shape 10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10" name="Shape 11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13586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742950" marR="0" lvl="0" indent="-74295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100000"/>
              <a:buFont typeface="Calibri"/>
              <a:buAutoNum type="arabicPeriod"/>
            </a:pP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Základní údaje o škole</a:t>
            </a:r>
            <a:b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800" b="1" i="0" u="none" strike="noStrike" cap="none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1.2 součásti školy</a:t>
            </a:r>
          </a:p>
        </p:txBody>
      </p:sp>
      <p:graphicFrame>
        <p:nvGraphicFramePr>
          <p:cNvPr id="116" name="Shape 116"/>
          <p:cNvGraphicFramePr/>
          <p:nvPr>
            <p:extLst>
              <p:ext uri="{D42A27DB-BD31-4B8C-83A1-F6EECF244321}">
                <p14:modId xmlns:p14="http://schemas.microsoft.com/office/powerpoint/2010/main" val="1468335582"/>
              </p:ext>
            </p:extLst>
          </p:nvPr>
        </p:nvGraphicFramePr>
        <p:xfrm>
          <a:off x="940279" y="1449237"/>
          <a:ext cx="10413550" cy="4917050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64224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95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95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03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endParaRPr lang="cs-CZ" sz="1800" b="1" u="none" strike="noStrike" cap="none" dirty="0">
                        <a:solidFill>
                          <a:srgbClr val="008080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b="1" u="none" strike="noStrike" cap="none">
                          <a:solidFill>
                            <a:srgbClr val="008080"/>
                          </a:solidFill>
                        </a:rPr>
                        <a:t>Kapacita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600" b="1" u="none" strike="noStrike" cap="none">
                          <a:solidFill>
                            <a:srgbClr val="008080"/>
                          </a:solidFill>
                        </a:rPr>
                        <a:t>Skutečný počet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6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Mateřská škola, Trutnov, Komenského 485 – pracoviště v sídle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112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103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Odloučené pracoviště (dále jen OP) Benešova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56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53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Gorkého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84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76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Horská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168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128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15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Novodvorská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112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101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24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Tkalcovská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84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73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Úpská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112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93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V Domcích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70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65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Voletiny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28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25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OP Žižkova + ŠJ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112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93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OP Kryblická 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84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59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64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/>
                        <a:t>Kapacita celkem</a:t>
                      </a:r>
                    </a:p>
                  </a:txBody>
                  <a:tcPr marL="91450" marR="91450" marT="45725" marB="45725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008080"/>
                          </a:solidFill>
                        </a:rPr>
                        <a:t>1022</a:t>
                      </a:r>
                    </a:p>
                  </a:txBody>
                  <a:tcPr marL="91450" marR="91450" marT="45725" marB="45725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 dirty="0">
                          <a:solidFill>
                            <a:srgbClr val="008080"/>
                          </a:solidFill>
                        </a:rPr>
                        <a:t>869</a:t>
                      </a:r>
                    </a:p>
                  </a:txBody>
                  <a:tcPr marL="91450" marR="91450" marT="45725" marB="45725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117" name="Shape 11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 dirty="0"/>
              <a:t>Stav k 31.8.2023</a:t>
            </a:r>
          </a:p>
        </p:txBody>
      </p:sp>
      <p:sp>
        <p:nvSpPr>
          <p:cNvPr id="118" name="Shape 11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1.	Základní údaje o škole</a:t>
            </a:r>
            <a:br>
              <a:rPr lang="cs-CZ" b="1" dirty="0">
                <a:solidFill>
                  <a:srgbClr val="008080"/>
                </a:solidFill>
              </a:rPr>
            </a:br>
            <a:r>
              <a:rPr lang="cs-CZ" sz="2800" b="1" dirty="0">
                <a:solidFill>
                  <a:srgbClr val="008080"/>
                </a:solidFill>
              </a:rPr>
              <a:t>1.3 	SWOT analýza organizace</a:t>
            </a:r>
            <a:br>
              <a:rPr lang="cs-CZ" sz="2800" b="1" dirty="0">
                <a:solidFill>
                  <a:srgbClr val="008080"/>
                </a:solidFill>
              </a:rPr>
            </a:br>
            <a:r>
              <a:rPr lang="cs-CZ" sz="2800" b="1" dirty="0">
                <a:solidFill>
                  <a:srgbClr val="008080"/>
                </a:solidFill>
              </a:rPr>
              <a:t>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340768"/>
            <a:ext cx="5181600" cy="4836195"/>
          </a:xfrm>
        </p:spPr>
        <p:txBody>
          <a:bodyPr/>
          <a:lstStyle/>
          <a:p>
            <a:r>
              <a:rPr lang="cs-CZ" sz="1600" b="1" dirty="0"/>
              <a:t>Silné stránky</a:t>
            </a:r>
          </a:p>
          <a:p>
            <a:pPr>
              <a:lnSpc>
                <a:spcPct val="70000"/>
              </a:lnSpc>
              <a:spcBef>
                <a:spcPts val="600"/>
              </a:spcBef>
            </a:pPr>
            <a:r>
              <a:rPr lang="cs-CZ" sz="1100" dirty="0"/>
              <a:t>Komunikační systém organizace - Google </a:t>
            </a:r>
          </a:p>
          <a:p>
            <a:pPr>
              <a:lnSpc>
                <a:spcPct val="70000"/>
              </a:lnSpc>
            </a:pPr>
            <a:r>
              <a:rPr lang="cs-CZ" sz="1100" dirty="0" err="1"/>
              <a:t>Digiškolka</a:t>
            </a:r>
            <a:r>
              <a:rPr lang="cs-CZ" sz="1100" dirty="0"/>
              <a:t> – správa MŠ</a:t>
            </a:r>
          </a:p>
          <a:p>
            <a:pPr>
              <a:lnSpc>
                <a:spcPct val="70000"/>
              </a:lnSpc>
            </a:pPr>
            <a:r>
              <a:rPr lang="cs-CZ" sz="1100" dirty="0"/>
              <a:t>Systematické vzdělávání pedagogických pracovníků – velký zájem učitelek o sebevzdělávání + implementace poznatků ze seminářů do praxe</a:t>
            </a:r>
          </a:p>
          <a:p>
            <a:pPr>
              <a:lnSpc>
                <a:spcPct val="70000"/>
              </a:lnSpc>
            </a:pPr>
            <a:r>
              <a:rPr lang="cs-CZ" sz="1100" dirty="0"/>
              <a:t>Střední management, delegování kompetencí, participace zástupkyň na řízení organizace</a:t>
            </a:r>
          </a:p>
          <a:p>
            <a:pPr>
              <a:lnSpc>
                <a:spcPct val="70000"/>
              </a:lnSpc>
            </a:pPr>
            <a:r>
              <a:rPr lang="cs-CZ" sz="1100" dirty="0"/>
              <a:t>Péče o děti s SVP - 4 třídy zřízené podle paragrafu 16 odst. 9 školského zákona a integrace dětí s SVP do běžných tříd. </a:t>
            </a:r>
          </a:p>
          <a:p>
            <a:pPr>
              <a:lnSpc>
                <a:spcPct val="70000"/>
              </a:lnSpc>
            </a:pPr>
            <a:r>
              <a:rPr lang="cs-CZ" sz="1100" dirty="0"/>
              <a:t>Ekonomické oddělení – profesionalita, spolehlivost</a:t>
            </a:r>
          </a:p>
          <a:p>
            <a:pPr>
              <a:lnSpc>
                <a:spcPct val="70000"/>
              </a:lnSpc>
            </a:pPr>
            <a:r>
              <a:rPr lang="cs-CZ" sz="1100" dirty="0"/>
              <a:t>Centrum Začít spolu na Novodvorské + MŠ Horská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1600" b="1" dirty="0"/>
              <a:t>Příležitosti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Implementace prvků programu Začít spolu do vzdělávání na většině pracovišť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Rozšířená výuka AJ na 7 pracovištích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Zkvalitňování vzdělávání zapojením do projektů (Zdravá školní jídelna, </a:t>
            </a:r>
            <a:r>
              <a:rPr lang="cs-CZ" sz="1100" b="1" dirty="0"/>
              <a:t>Začít spolu</a:t>
            </a:r>
            <a:r>
              <a:rPr lang="cs-CZ" sz="1100" dirty="0"/>
              <a:t>, OP JAK, Obědy do škol – nemáme již pohledávky na školném a stravném)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Metoda </a:t>
            </a:r>
            <a:r>
              <a:rPr lang="cs-CZ" sz="1100" dirty="0" err="1"/>
              <a:t>Elkonina</a:t>
            </a:r>
            <a:r>
              <a:rPr lang="cs-CZ" sz="1100" dirty="0"/>
              <a:t> (Horská, Novodvorská)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Notebooky pro pedagogy v každé třídě 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i-</a:t>
            </a:r>
            <a:r>
              <a:rPr lang="cs-CZ" sz="1100" dirty="0" err="1"/>
              <a:t>Sophi</a:t>
            </a:r>
            <a:r>
              <a:rPr lang="cs-CZ" sz="1100" dirty="0"/>
              <a:t> – kvalitní diagnostika dětí již na všech pracovištích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Webináře, workshopy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Návštěva všech pracovišť panem starostou </a:t>
            </a:r>
          </a:p>
          <a:p>
            <a:pPr>
              <a:spcBef>
                <a:spcPts val="600"/>
              </a:spcBef>
            </a:pPr>
            <a:r>
              <a:rPr lang="cs-CZ" sz="1100" dirty="0"/>
              <a:t>Otevření nových dětských skupin či tříd MŠ?</a:t>
            </a:r>
          </a:p>
          <a:p>
            <a:pPr>
              <a:spcBef>
                <a:spcPts val="600"/>
              </a:spcBef>
            </a:pPr>
            <a:endParaRPr lang="cs-CZ" sz="11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6172200" y="1412776"/>
            <a:ext cx="5181600" cy="4764187"/>
          </a:xfrm>
        </p:spPr>
        <p:txBody>
          <a:bodyPr/>
          <a:lstStyle/>
          <a:p>
            <a:r>
              <a:rPr lang="cs-CZ" sz="1600" b="1" dirty="0"/>
              <a:t>Slabé stránky</a:t>
            </a:r>
          </a:p>
          <a:p>
            <a:r>
              <a:rPr lang="cs-CZ" sz="1100" dirty="0"/>
              <a:t>Sborovna a konferenční místnost na ředitelství pro společné porady managementu organizace</a:t>
            </a:r>
          </a:p>
          <a:p>
            <a:r>
              <a:rPr lang="cs-CZ" sz="1100" dirty="0"/>
              <a:t>Vzhled všech 11 pracovišť – fasády</a:t>
            </a:r>
          </a:p>
          <a:p>
            <a:r>
              <a:rPr lang="cs-CZ" sz="1100" dirty="0"/>
              <a:t>Školní zahrady – většina pracovišť</a:t>
            </a:r>
          </a:p>
          <a:p>
            <a:r>
              <a:rPr lang="cs-CZ" sz="1100" dirty="0"/>
              <a:t>Chybí základní znalosti z legislativy u některých vedoucích pracovnic, ačkoliv absolvovaly kurz pro zástupce ředitele</a:t>
            </a:r>
          </a:p>
          <a:p>
            <a:pPr indent="0">
              <a:buNone/>
            </a:pPr>
            <a:endParaRPr lang="cs-CZ" sz="1100" dirty="0"/>
          </a:p>
          <a:p>
            <a:endParaRPr lang="cs-CZ" sz="1100" dirty="0"/>
          </a:p>
          <a:p>
            <a:r>
              <a:rPr lang="cs-CZ" sz="1600" b="1" dirty="0"/>
              <a:t>Hrozby</a:t>
            </a:r>
          </a:p>
          <a:p>
            <a:pPr>
              <a:lnSpc>
                <a:spcPct val="80000"/>
              </a:lnSpc>
            </a:pPr>
            <a:r>
              <a:rPr lang="cs-CZ" sz="1100" dirty="0"/>
              <a:t>Chybí školníci – údržbáři (zřizovatel nepřispěje) – opravy se prodraží</a:t>
            </a:r>
          </a:p>
          <a:p>
            <a:pPr>
              <a:lnSpc>
                <a:spcPct val="80000"/>
              </a:lnSpc>
            </a:pPr>
            <a:r>
              <a:rPr lang="cs-CZ" sz="1100" dirty="0"/>
              <a:t>Legislativní změny</a:t>
            </a:r>
          </a:p>
          <a:p>
            <a:pPr>
              <a:lnSpc>
                <a:spcPct val="80000"/>
              </a:lnSpc>
            </a:pPr>
            <a:r>
              <a:rPr lang="cs-CZ" sz="1100" dirty="0"/>
              <a:t>Neochota některých pedagogů pracovat s počítači</a:t>
            </a:r>
          </a:p>
          <a:p>
            <a:pPr>
              <a:lnSpc>
                <a:spcPct val="80000"/>
              </a:lnSpc>
            </a:pPr>
            <a:r>
              <a:rPr lang="cs-CZ" sz="1100" dirty="0"/>
              <a:t>Nesystémový přístup zřizovatele v otázkách velkých optav a investic (snižování rozpočtu, seškrtání výdajů na opravy a investice)</a:t>
            </a:r>
          </a:p>
          <a:p>
            <a:pPr>
              <a:lnSpc>
                <a:spcPct val="80000"/>
              </a:lnSpc>
            </a:pPr>
            <a:r>
              <a:rPr lang="cs-CZ" sz="1100" dirty="0"/>
              <a:t>Financování nepedagogických pracovníků</a:t>
            </a:r>
          </a:p>
          <a:p>
            <a:pPr>
              <a:lnSpc>
                <a:spcPct val="80000"/>
              </a:lnSpc>
            </a:pPr>
            <a:r>
              <a:rPr lang="cs-CZ" sz="1100" dirty="0"/>
              <a:t>Úsporné balíčky vlády</a:t>
            </a:r>
          </a:p>
          <a:p>
            <a:endParaRPr lang="cs-CZ" sz="1100" dirty="0"/>
          </a:p>
          <a:p>
            <a:endParaRPr lang="cs-CZ" sz="1100" dirty="0"/>
          </a:p>
          <a:p>
            <a:pPr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6096000" y="1825625"/>
            <a:ext cx="0" cy="4351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>
            <a:stCxn id="3" idx="1"/>
            <a:endCxn id="4" idx="3"/>
          </p:cNvCxnSpPr>
          <p:nvPr/>
        </p:nvCxnSpPr>
        <p:spPr>
          <a:xfrm>
            <a:off x="838200" y="3758866"/>
            <a:ext cx="10515600" cy="360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cs-CZ"/>
              <a:t>Stav k 31.8.2023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0350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008080"/>
                </a:solidFill>
              </a:rPr>
              <a:t> </a:t>
            </a:r>
            <a:r>
              <a:rPr lang="cs-CZ" sz="2800" b="1" dirty="0">
                <a:solidFill>
                  <a:srgbClr val="008080"/>
                </a:solidFill>
              </a:rPr>
              <a:t>1.	Základní údaje o škole</a:t>
            </a:r>
            <a:br>
              <a:rPr lang="cs-CZ" b="1" dirty="0">
                <a:solidFill>
                  <a:srgbClr val="008080"/>
                </a:solidFill>
              </a:rPr>
            </a:br>
            <a:r>
              <a:rPr lang="cs-CZ" sz="2800" b="1" dirty="0">
                <a:solidFill>
                  <a:srgbClr val="008080"/>
                </a:solidFill>
              </a:rPr>
              <a:t>1.4 	výběr ze SWOT analýz jednotlivých MŠ </a:t>
            </a:r>
            <a:br>
              <a:rPr lang="cs-CZ" sz="2800" b="1" dirty="0">
                <a:solidFill>
                  <a:srgbClr val="008080"/>
                </a:solidFill>
              </a:rPr>
            </a:br>
            <a:r>
              <a:rPr lang="cs-CZ" sz="1200" b="1" dirty="0">
                <a:solidFill>
                  <a:srgbClr val="FF0000"/>
                </a:solidFill>
              </a:rPr>
              <a:t>Z jednotlivých analýz byly vybrány body, které se v jednotlivých analýzách nejčastěji opakovaly. Každá MŠ má ale svoji specifickou SWOT analýzu, která je součástí evaluace jednotlivých pracovišť a je přílohou této evaluace</a:t>
            </a:r>
            <a:br>
              <a:rPr lang="cs-CZ" sz="2800" b="1" dirty="0">
                <a:solidFill>
                  <a:srgbClr val="008080"/>
                </a:solidFill>
              </a:rPr>
            </a:br>
            <a:r>
              <a:rPr lang="cs-CZ" sz="2800" b="1" dirty="0">
                <a:solidFill>
                  <a:srgbClr val="008080"/>
                </a:solidFill>
              </a:rPr>
              <a:t> </a:t>
            </a:r>
            <a:endParaRPr lang="cs-CZ" sz="280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556792"/>
            <a:ext cx="5181600" cy="4620171"/>
          </a:xfrm>
        </p:spPr>
        <p:txBody>
          <a:bodyPr/>
          <a:lstStyle/>
          <a:p>
            <a:pPr indent="0">
              <a:buNone/>
            </a:pPr>
            <a:r>
              <a:rPr lang="cs-CZ" sz="1600" b="1" dirty="0"/>
              <a:t>Silné stránky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Kvalitní pedagogický personál, dobrý kolektiv (10x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Prostředí a klima MŠ (6x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Spolupráce s rodiči a veřejností (6x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Ochota učitelek se dál vzdělávat (3x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Vedení a řízení MŠ + ekonomický úsek (6x/11)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Informační a komunikační systém školy (3x/11)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Sdílení zkušeností s ostatními pracovišti (2x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Kvalitní péče o děti s SVP (3x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Výuka AJ (3x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Vybavení IT technikou, </a:t>
            </a:r>
            <a:r>
              <a:rPr lang="cs-CZ" sz="900" dirty="0" err="1"/>
              <a:t>digipomůcky</a:t>
            </a:r>
            <a:r>
              <a:rPr lang="cs-CZ" sz="900" dirty="0"/>
              <a:t> (3x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Kvalitní vybavení tříd (2x/11)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 err="1"/>
              <a:t>Elkonim</a:t>
            </a:r>
            <a:r>
              <a:rPr lang="cs-CZ" sz="900" dirty="0"/>
              <a:t>, i-</a:t>
            </a:r>
            <a:r>
              <a:rPr lang="cs-CZ" sz="900" dirty="0" err="1"/>
              <a:t>Sophi</a:t>
            </a:r>
            <a:r>
              <a:rPr lang="cs-CZ" sz="900" dirty="0"/>
              <a:t>, logopedie (3x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Začít spolu – metodické centrum na Novodvorské (2x/11)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900" dirty="0"/>
              <a:t>Vzdělávání dětí s SVP (2x/11)</a:t>
            </a:r>
          </a:p>
          <a:p>
            <a:pPr indent="0">
              <a:buNone/>
            </a:pPr>
            <a:r>
              <a:rPr lang="cs-CZ" sz="1600" b="1" dirty="0"/>
              <a:t>Příležitosti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DVPP, Metodické centrum </a:t>
            </a:r>
            <a:r>
              <a:rPr lang="cs-CZ" sz="1100" dirty="0" err="1"/>
              <a:t>ZaS</a:t>
            </a:r>
            <a:r>
              <a:rPr lang="cs-CZ" sz="1100" dirty="0"/>
              <a:t> – kvalitní vzdělávání pedagogů, sdílení (7x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Spolupráce s Malou technickou univerzitou (4x/11)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 err="1"/>
              <a:t>Digiškolka</a:t>
            </a:r>
            <a:r>
              <a:rPr lang="cs-CZ" sz="1100" dirty="0"/>
              <a:t> – digitální správa MŠ (3x/11)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Rozvoj nadání (1x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Teambuilding organizace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Šablony OP JAK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Spolupráce s rodiči (3x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i-</a:t>
            </a:r>
            <a:r>
              <a:rPr lang="cs-CZ" sz="1100" dirty="0" err="1"/>
              <a:t>Sophi</a:t>
            </a:r>
            <a:r>
              <a:rPr lang="cs-CZ" sz="1100" dirty="0"/>
              <a:t> – diagnostika dětí (2x/11)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Notebooky na všech třídách 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Spolupráce s MAS 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Dotace – MŠ Žižkova (uzavření lodžií), Komenského (koridor)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100" dirty="0"/>
              <a:t>Sponzoring – Nadační fond MŠ Trutnov</a:t>
            </a:r>
          </a:p>
          <a:p>
            <a:endParaRPr lang="cs-CZ" sz="1200" dirty="0"/>
          </a:p>
          <a:p>
            <a:endParaRPr lang="cs-CZ" sz="1200" dirty="0"/>
          </a:p>
          <a:p>
            <a:endParaRPr lang="cs-CZ" sz="12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2"/>
          </p:nvPr>
        </p:nvSpPr>
        <p:spPr>
          <a:xfrm>
            <a:off x="6172200" y="1556792"/>
            <a:ext cx="5181600" cy="4752528"/>
          </a:xfrm>
        </p:spPr>
        <p:txBody>
          <a:bodyPr/>
          <a:lstStyle/>
          <a:p>
            <a:pPr indent="0">
              <a:buNone/>
            </a:pPr>
            <a:r>
              <a:rPr lang="cs-CZ" sz="1600" b="1" dirty="0"/>
              <a:t>Slabé stránky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Školní zahrady (2x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Chybí školník na běžné opravy  (2x/11)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Stav a vzhled budov, plot – chybí finance na údržbu a zvelebování (9x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Příjezdová cesta, parkování (2x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Sociální vlivy, migrace rodin (1x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Neochota PP práce s IT technologií (2x/11)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Bezbariérovost budovy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Velká nemocnost zaměstnanců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Parkování u školky</a:t>
            </a:r>
          </a:p>
          <a:p>
            <a:pPr indent="0">
              <a:buNone/>
            </a:pPr>
            <a:endParaRPr lang="cs-CZ" sz="1200" dirty="0"/>
          </a:p>
          <a:p>
            <a:pPr indent="0">
              <a:buNone/>
            </a:pPr>
            <a:endParaRPr lang="cs-CZ" sz="1200" dirty="0"/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600" b="1" dirty="0"/>
              <a:t>Hrozby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Sociálně slabé rodiny (2x/11)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Stav budov, finance na údržbu ( 3x / 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Stav zahrad – zvýšené riziko úrazu (2x 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Školní zahrady – chybí celoroční péče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Stárnoucí kolektiv – zdravotní problémy, digitální neochota (1x/11)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Administrativní zatížení vedoucích i pedagogických pracovníků (3x/11)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1200" dirty="0"/>
              <a:t>Financování nepedagogických pracovníků</a:t>
            </a:r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200" dirty="0"/>
          </a:p>
          <a:p>
            <a:pPr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1200" dirty="0"/>
          </a:p>
          <a:p>
            <a:pPr indent="0">
              <a:buNone/>
            </a:pPr>
            <a:endParaRPr lang="cs-CZ" sz="1400" dirty="0"/>
          </a:p>
          <a:p>
            <a:endParaRPr lang="cs-CZ" sz="14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7" name="Přímá spojnice 6"/>
          <p:cNvCxnSpPr/>
          <p:nvPr/>
        </p:nvCxnSpPr>
        <p:spPr>
          <a:xfrm>
            <a:off x="6096000" y="1825625"/>
            <a:ext cx="0" cy="43513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838199" y="386104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ástupný symbol pro zápatí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cs-CZ"/>
              <a:t>Stav k 31.8.2023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9363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Shape 123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2. Personální podmínky</a:t>
            </a:r>
            <a:b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2.1. Základní údaje</a:t>
            </a:r>
          </a:p>
        </p:txBody>
      </p:sp>
      <p:graphicFrame>
        <p:nvGraphicFramePr>
          <p:cNvPr id="124" name="Shape 124"/>
          <p:cNvGraphicFramePr/>
          <p:nvPr>
            <p:extLst>
              <p:ext uri="{D42A27DB-BD31-4B8C-83A1-F6EECF244321}">
                <p14:modId xmlns:p14="http://schemas.microsoft.com/office/powerpoint/2010/main" val="4059732899"/>
              </p:ext>
            </p:extLst>
          </p:nvPr>
        </p:nvGraphicFramePr>
        <p:xfrm>
          <a:off x="839416" y="1825625"/>
          <a:ext cx="10153129" cy="4423447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76145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3892">
                <a:tc gridSpan="2"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 dirty="0">
                          <a:solidFill>
                            <a:srgbClr val="008080"/>
                          </a:solidFill>
                        </a:rPr>
                        <a:t>Základní údaje o pracovnících školy k 31.8.2023</a:t>
                      </a:r>
                    </a:p>
                  </a:txBody>
                  <a:tcPr marL="91450" marR="91450" marT="45725" marB="45725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Limit zaměstnanců MŠMT/limit KÚ</a:t>
                      </a: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 dirty="0">
                          <a:solidFill>
                            <a:schemeClr val="dk1"/>
                          </a:solidFill>
                        </a:rPr>
                        <a:t>104,8421 / 23,201</a:t>
                      </a: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Limit zaměstnanců po úpravě (MŠMT + KÚ)</a:t>
                      </a: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 dirty="0">
                          <a:solidFill>
                            <a:schemeClr val="dk1"/>
                          </a:solidFill>
                        </a:rPr>
                        <a:t>128,0431</a:t>
                      </a:r>
                    </a:p>
                  </a:txBody>
                  <a:tcPr marL="91450" marR="91450" marT="45725" marB="45725" anchor="ctr">
                    <a:solidFill>
                      <a:srgbClr val="E1EF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149201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Počet pedagogických pracovníků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75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Počet pedagogických asistentů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8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Počet školních asistentů (mzda hrazena z dotací</a:t>
                      </a:r>
                      <a:r>
                        <a:rPr lang="cs-CZ" sz="1800" u="none" strike="noStrike" cap="none" baseline="0" dirty="0"/>
                        <a:t> EU - </a:t>
                      </a:r>
                      <a:r>
                        <a:rPr lang="cs-CZ" sz="1800" u="none" strike="noStrike" cap="none" dirty="0"/>
                        <a:t>OP JAK) 4 x 0,5 úvazku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2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Počet provozních zaměstnanců - MŠ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22,2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Počet provozních zaměstnanců - ŠJ</a:t>
                      </a:r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24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131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Calibri"/>
                        <a:buNone/>
                      </a:pPr>
                      <a:r>
                        <a:rPr lang="cs-CZ" sz="1800" u="none" strike="noStrike" cap="none" dirty="0"/>
                        <a:t>Počet administrativních pracovnic ředitelství</a:t>
                      </a: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3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39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baseline="0" dirty="0"/>
                        <a:t>Pradlena – mzda hrazena z rozpočtu města</a:t>
                      </a:r>
                      <a:endParaRPr sz="18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1</a:t>
                      </a: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905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lang="cs-CZ" sz="1800" u="none" strike="noStrike" cap="none" dirty="0"/>
                    </a:p>
                  </a:txBody>
                  <a:tcPr marL="91450" marR="91450" marT="45725" marB="457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endParaRPr lang="cs-CZ" sz="18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125" name="Shape 12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26" name="Shape 126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8080"/>
              </a:buClr>
              <a:buSzPct val="25000"/>
              <a:buFont typeface="Calibri"/>
              <a:buNone/>
            </a:pPr>
            <a: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2. Personální podmínky </a:t>
            </a:r>
            <a:b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800" b="1" i="0" u="none" strike="noStrike" cap="none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2. 2. Pedagogové</a:t>
            </a:r>
          </a:p>
        </p:txBody>
      </p:sp>
      <p:graphicFrame>
        <p:nvGraphicFramePr>
          <p:cNvPr id="132" name="Shape 132"/>
          <p:cNvGraphicFramePr/>
          <p:nvPr>
            <p:extLst>
              <p:ext uri="{D42A27DB-BD31-4B8C-83A1-F6EECF244321}">
                <p14:modId xmlns:p14="http://schemas.microsoft.com/office/powerpoint/2010/main" val="1561072656"/>
              </p:ext>
            </p:extLst>
          </p:nvPr>
        </p:nvGraphicFramePr>
        <p:xfrm>
          <a:off x="1017916" y="1825625"/>
          <a:ext cx="10011400" cy="3134270"/>
        </p:xfrm>
        <a:graphic>
          <a:graphicData uri="http://schemas.openxmlformats.org/drawingml/2006/table">
            <a:tbl>
              <a:tblPr firstRow="1" bandRow="1">
                <a:noFill/>
                <a:tableStyleId>{A4E74FF8-0615-48A5-9455-E15573057BE8}</a:tableStyleId>
              </a:tblPr>
              <a:tblGrid>
                <a:gridCol w="2502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02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02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02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211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 dirty="0">
                          <a:solidFill>
                            <a:srgbClr val="008080"/>
                          </a:solidFill>
                        </a:rPr>
                        <a:t>Přehled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008080"/>
                          </a:solidFill>
                        </a:rPr>
                        <a:t>Počet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008080"/>
                          </a:solidFill>
                        </a:rPr>
                        <a:t>Úvazek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808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b="1" u="none" strike="noStrike" cap="none">
                          <a:solidFill>
                            <a:srgbClr val="008080"/>
                          </a:solidFill>
                        </a:rPr>
                        <a:t>Stupeň vzdělání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Ředitelka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1,0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VŠ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0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Zástupkyně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/>
                        <a:t>11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1,0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VŠ - 6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SŠ - 5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Učitelka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63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endParaRPr sz="1800" u="none" strike="noStrike" cap="none" dirty="0">
                        <a:solidFill>
                          <a:schemeClr val="dk1"/>
                        </a:solidFill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1,0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VŠ –18, 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SŠ - 51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Pedagogové celkem:</a:t>
                      </a:r>
                    </a:p>
                  </a:txBody>
                  <a:tcPr marL="91450" marR="91450" marT="45725" marB="45725">
                    <a:solidFill>
                      <a:schemeClr val="accent6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75</a:t>
                      </a:r>
                    </a:p>
                  </a:txBody>
                  <a:tcPr marL="91450" marR="91450" marT="45725" marB="45725">
                    <a:solidFill>
                      <a:schemeClr val="accent6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75</a:t>
                      </a:r>
                    </a:p>
                  </a:txBody>
                  <a:tcPr marL="91450" marR="91450" marT="45725" marB="45725">
                    <a:solidFill>
                      <a:schemeClr val="accent6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VŠ - 24, SŠ - 51</a:t>
                      </a:r>
                    </a:p>
                  </a:txBody>
                  <a:tcPr marL="91450" marR="91450" marT="45725" marB="45725">
                    <a:solidFill>
                      <a:schemeClr val="accent6">
                        <a:lumMod val="40000"/>
                        <a:lumOff val="6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4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/>
                        <a:t>Asistenti pedagoga:</a:t>
                      </a: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8</a:t>
                      </a: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8,0</a:t>
                      </a: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ct val="25000"/>
                        <a:buFont typeface="Arial"/>
                        <a:buNone/>
                      </a:pPr>
                      <a:r>
                        <a:rPr lang="cs-CZ" sz="1800" u="none" strike="noStrike" cap="none" dirty="0">
                          <a:solidFill>
                            <a:schemeClr val="dk1"/>
                          </a:solidFill>
                        </a:rPr>
                        <a:t>SŠ – 8</a:t>
                      </a:r>
                    </a:p>
                  </a:txBody>
                  <a:tcPr marL="91450" marR="91450" marT="45725" marB="45725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3" name="Shape 133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cs-CZ"/>
              <a:t>Stav k 31.8.2023</a:t>
            </a:r>
            <a:endParaRPr lang="cs-CZ" dirty="0"/>
          </a:p>
        </p:txBody>
      </p:sp>
      <p:sp>
        <p:nvSpPr>
          <p:cNvPr id="134" name="Shape 134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ct val="25000"/>
              <a:buFont typeface="Calibri"/>
              <a:buNone/>
            </a:pPr>
            <a:fld id="{00000000-1234-1234-1234-123412341234}" type="slidenum">
              <a:rPr lang="cs-CZ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lang="cs-CZ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>
            <a:spLocks noGrp="1"/>
          </p:cNvSpPr>
          <p:nvPr>
            <p:ph type="title"/>
          </p:nvPr>
        </p:nvSpPr>
        <p:spPr>
          <a:xfrm>
            <a:off x="838200" y="365127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Clr>
                <a:srgbClr val="008080"/>
              </a:buClr>
              <a:buSzPct val="25000"/>
            </a:pPr>
            <a:r>
              <a:rPr lang="cs-CZ" sz="4400" b="1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2. Personální podmínky:</a:t>
            </a:r>
            <a:br>
              <a:rPr lang="cs-CZ" sz="4400" b="1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cs-CZ" sz="2400" b="1" dirty="0">
                <a:solidFill>
                  <a:srgbClr val="008080"/>
                </a:solidFill>
                <a:latin typeface="Calibri"/>
                <a:ea typeface="Calibri"/>
                <a:cs typeface="Calibri"/>
                <a:sym typeface="Calibri"/>
              </a:rPr>
              <a:t>2.3 Členění pedagogů dle věku</a:t>
            </a:r>
            <a:endParaRPr lang="cs-CZ" sz="2400" b="1" i="0" u="none" strike="noStrike" cap="none" baseline="0" dirty="0">
              <a:solidFill>
                <a:srgbClr val="00808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0" name="Shape 120"/>
          <p:cNvGraphicFramePr/>
          <p:nvPr>
            <p:extLst>
              <p:ext uri="{D42A27DB-BD31-4B8C-83A1-F6EECF244321}">
                <p14:modId xmlns:p14="http://schemas.microsoft.com/office/powerpoint/2010/main" val="2775830106"/>
              </p:ext>
            </p:extLst>
          </p:nvPr>
        </p:nvGraphicFramePr>
        <p:xfrm>
          <a:off x="838200" y="1825624"/>
          <a:ext cx="10082336" cy="128429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52572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250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4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1800" u="none" strike="noStrike" cap="none" baseline="0" dirty="0"/>
                        <a:t>Celkem pedagogických pracovníků (učitelky + AP)</a:t>
                      </a:r>
                    </a:p>
                  </a:txBody>
                  <a:tcPr marL="91450" marR="91450" marT="45725" marB="45725">
                    <a:solidFill>
                      <a:schemeClr val="accent6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1800" u="none" strike="noStrike" cap="none" baseline="0" dirty="0"/>
                        <a:t>Z toho začínající do 2 let, které zavádíte do praxe</a:t>
                      </a:r>
                    </a:p>
                  </a:txBody>
                  <a:tcPr marL="91450" marR="91450" marT="45725" marB="45725">
                    <a:solidFill>
                      <a:schemeClr val="accent6">
                        <a:lumMod val="20000"/>
                        <a:lumOff val="80000"/>
                        <a:alpha val="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9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1800" u="none" strike="noStrike" cap="none" baseline="0" dirty="0"/>
                        <a:t>75 +  AP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1800" u="none" strike="noStrike" cap="none" baseline="0" dirty="0"/>
                        <a:t>Celkem PP 83</a:t>
                      </a: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cs-CZ" sz="1800" u="none" strike="noStrike" cap="none" baseline="0" dirty="0"/>
                        <a:t>4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Zástupný symbol pro zápatí 1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cs-CZ"/>
              <a:t>Stav k 31.8.2023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buSzPct val="25000"/>
            </a:pPr>
            <a:fld id="{00000000-1234-1234-1234-123412341234}" type="slidenum">
              <a:rPr lang="cs-CZ" sz="1200" smtClean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algn="r">
                <a:buSzPct val="25000"/>
              </a:pPr>
              <a:t>9</a:t>
            </a:fld>
            <a:endParaRPr lang="cs-CZ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41924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Motiv Office">
  <a:themeElements>
    <a:clrScheme name="Kancelář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5785</TotalTime>
  <Words>4277</Words>
  <Application>Microsoft Office PowerPoint</Application>
  <PresentationFormat>Širokoúhlá obrazovka</PresentationFormat>
  <Paragraphs>645</Paragraphs>
  <Slides>29</Slides>
  <Notes>27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29</vt:i4>
      </vt:variant>
    </vt:vector>
  </HeadingPairs>
  <TitlesOfParts>
    <vt:vector size="33" baseType="lpstr">
      <vt:lpstr>Arial</vt:lpstr>
      <vt:lpstr>Calibri</vt:lpstr>
      <vt:lpstr>Motiv Office</vt:lpstr>
      <vt:lpstr>1_Motiv Office</vt:lpstr>
      <vt:lpstr> </vt:lpstr>
      <vt:lpstr>Obsah</vt:lpstr>
      <vt:lpstr>Základní údaje o škole </vt:lpstr>
      <vt:lpstr>Základní údaje o škole 1.2 součásti školy</vt:lpstr>
      <vt:lpstr> 1. Základní údaje o škole 1.3  SWOT analýza organizace  </vt:lpstr>
      <vt:lpstr> 1. Základní údaje o škole 1.4  výběr ze SWOT analýz jednotlivých MŠ  Z jednotlivých analýz byly vybrány body, které se v jednotlivých analýzách nejčastěji opakovaly. Každá MŠ má ale svoji specifickou SWOT analýzu, která je součástí evaluace jednotlivých pracovišť a je přílohou této evaluace  </vt:lpstr>
      <vt:lpstr>2. Personální podmínky 2.1. Základní údaje</vt:lpstr>
      <vt:lpstr>2. Personální podmínky  2. 2. Pedagogové</vt:lpstr>
      <vt:lpstr>2. Personální podmínky: 2.3 Členění pedagogů dle věku</vt:lpstr>
      <vt:lpstr>3. DVPP</vt:lpstr>
      <vt:lpstr>3 DVPP 3.1.1 Dotace</vt:lpstr>
      <vt:lpstr> 3. DVPP 3.2 Ředitelka </vt:lpstr>
      <vt:lpstr>4. Materiálně - technické podmínky 4.1. Nákup materiálu a vybavení (hračky, elektronika, nábytek, dražší pomůcky) </vt:lpstr>
      <vt:lpstr>4. Materiálně - technické podmínky 4.2. Opravy a údržba (výměny podlahových krytin, dveří, oken… rozsáhlejší opravy) </vt:lpstr>
      <vt:lpstr>4. Materiálně - technické podmínky 4.3. Dotace </vt:lpstr>
      <vt:lpstr> 4. Materiálně - technické podmínky 4.4. IC technologie na pracovišti</vt:lpstr>
      <vt:lpstr>4. Materiálně - technické podmínky 4.5  Silné stránky</vt:lpstr>
      <vt:lpstr>4. Materiálně - technické podmínky 4.6  slabé stránky</vt:lpstr>
      <vt:lpstr>4. Materiálně - technické podmínky 4.7  závěr</vt:lpstr>
      <vt:lpstr>5. Finanční podmínky 5.1 Rozpočet</vt:lpstr>
      <vt:lpstr>5. Finanční podmínky 5.2 Dotace</vt:lpstr>
      <vt:lpstr>6. ŠVP PV a jeho naplnění</vt:lpstr>
      <vt:lpstr>7. Zápis dětí k předškolnímu vzdělávání</vt:lpstr>
      <vt:lpstr>8. Kontrolní a hospitační činnost 8.1 Silné stránky</vt:lpstr>
      <vt:lpstr>8. Kontrolní a hospitační činnost 8.2 Slabé stránky</vt:lpstr>
      <vt:lpstr>8. Kontrolní a hospitační činnost 8.3 Závěr</vt:lpstr>
      <vt:lpstr>9.1 Závěr</vt:lpstr>
      <vt:lpstr>9.2 Závěr</vt:lpstr>
      <vt:lpstr>10. Přílohy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Priputenová</dc:creator>
  <cp:lastModifiedBy>v.priputenova@mstrutnov.cz</cp:lastModifiedBy>
  <cp:revision>304</cp:revision>
  <cp:lastPrinted>2022-09-14T06:06:37Z</cp:lastPrinted>
  <dcterms:modified xsi:type="dcterms:W3CDTF">2023-10-03T11:56:52Z</dcterms:modified>
</cp:coreProperties>
</file>